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2"/>
  </p:sldMasterIdLst>
  <p:notesMasterIdLst>
    <p:notesMasterId r:id="rId32"/>
  </p:notesMasterIdLst>
  <p:handoutMasterIdLst>
    <p:handoutMasterId r:id="rId33"/>
  </p:handoutMasterIdLst>
  <p:sldIdLst>
    <p:sldId id="257" r:id="rId3"/>
    <p:sldId id="898" r:id="rId4"/>
    <p:sldId id="902" r:id="rId5"/>
    <p:sldId id="903" r:id="rId6"/>
    <p:sldId id="904" r:id="rId7"/>
    <p:sldId id="905" r:id="rId8"/>
    <p:sldId id="1676" r:id="rId9"/>
    <p:sldId id="1677" r:id="rId10"/>
    <p:sldId id="1678" r:id="rId11"/>
    <p:sldId id="1679" r:id="rId12"/>
    <p:sldId id="1564" r:id="rId13"/>
    <p:sldId id="1589" r:id="rId14"/>
    <p:sldId id="1664" r:id="rId15"/>
    <p:sldId id="1588" r:id="rId16"/>
    <p:sldId id="2090" r:id="rId17"/>
    <p:sldId id="2091" r:id="rId18"/>
    <p:sldId id="2098" r:id="rId19"/>
    <p:sldId id="2099" r:id="rId20"/>
    <p:sldId id="1633" r:id="rId21"/>
    <p:sldId id="1986" r:id="rId22"/>
    <p:sldId id="1655" r:id="rId23"/>
    <p:sldId id="1872" r:id="rId24"/>
    <p:sldId id="1874" r:id="rId25"/>
    <p:sldId id="2095" r:id="rId26"/>
    <p:sldId id="2096" r:id="rId27"/>
    <p:sldId id="2056" r:id="rId28"/>
    <p:sldId id="2089" r:id="rId29"/>
    <p:sldId id="2085" r:id="rId30"/>
    <p:sldId id="39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BB83FF-341C-C949-8B16-D1CB82908752}">
          <p14:sldIdLst>
            <p14:sldId id="257"/>
            <p14:sldId id="898"/>
            <p14:sldId id="902"/>
            <p14:sldId id="903"/>
            <p14:sldId id="904"/>
            <p14:sldId id="905"/>
            <p14:sldId id="1676"/>
            <p14:sldId id="1677"/>
            <p14:sldId id="1678"/>
            <p14:sldId id="1679"/>
            <p14:sldId id="1564"/>
            <p14:sldId id="1589"/>
            <p14:sldId id="1664"/>
            <p14:sldId id="1588"/>
            <p14:sldId id="2090"/>
            <p14:sldId id="2091"/>
            <p14:sldId id="2098"/>
            <p14:sldId id="2099"/>
            <p14:sldId id="1633"/>
            <p14:sldId id="1986"/>
            <p14:sldId id="1655"/>
            <p14:sldId id="1872"/>
            <p14:sldId id="1874"/>
            <p14:sldId id="2095"/>
            <p14:sldId id="2096"/>
            <p14:sldId id="2056"/>
            <p14:sldId id="2089"/>
            <p14:sldId id="2085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Hyunwoo" initials="KH" lastIdx="1" clrIdx="0">
    <p:extLst>
      <p:ext uri="{19B8F6BF-5375-455C-9EA6-DF929625EA0E}">
        <p15:presenceInfo xmlns:p15="http://schemas.microsoft.com/office/powerpoint/2012/main" userId="851e99585512f4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B24"/>
    <a:srgbClr val="710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49"/>
    <p:restoredTop sz="88451" autoAdjust="0"/>
  </p:normalViewPr>
  <p:slideViewPr>
    <p:cSldViewPr snapToGrid="0" snapToObjects="1">
      <p:cViewPr>
        <p:scale>
          <a:sx n="146" d="100"/>
          <a:sy n="146" d="100"/>
        </p:scale>
        <p:origin x="184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203" d="100"/>
          <a:sy n="203" d="100"/>
        </p:scale>
        <p:origin x="16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FE56C-B499-A648-A267-28EE08A8A2AB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8D67E-23C2-4249-A09F-23D36C28F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243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FEEAC-2DB7-6B40-8CAB-3B0BAFDDBE3C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42A30-CB7B-FE43-AFA1-36A95C91A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470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42A30-CB7B-FE43-AFA1-36A95C91A7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4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94ba6d1d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e94ba6d1d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4226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89AC7-BB84-944F-A8F1-35F20A83A72A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5392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89AC7-BB84-944F-A8F1-35F20A83A72A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266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89AC7-BB84-944F-A8F1-35F20A83A72A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0344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</a:t>
            </a:r>
          </a:p>
          <a:p>
            <a:r>
              <a:rPr lang="en-US" dirty="0"/>
              <a:t>https://</a:t>
            </a:r>
            <a:r>
              <a:rPr lang="en-US" dirty="0" err="1"/>
              <a:t>www.droid-life.com</a:t>
            </a:r>
            <a:r>
              <a:rPr lang="en-US" dirty="0"/>
              <a:t>/2018/10/11/</a:t>
            </a:r>
            <a:r>
              <a:rPr lang="en-US" dirty="0" err="1"/>
              <a:t>google</a:t>
            </a:r>
            <a:r>
              <a:rPr lang="en-US" dirty="0"/>
              <a:t>-assistant-upgrades-smart-display/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42A30-CB7B-FE43-AFA1-36A95C91A7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3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</a:t>
            </a:r>
          </a:p>
          <a:p>
            <a:r>
              <a:rPr lang="en-US" dirty="0"/>
              <a:t>https://</a:t>
            </a:r>
            <a:r>
              <a:rPr lang="en-US" dirty="0" err="1"/>
              <a:t>www.droid-life.com</a:t>
            </a:r>
            <a:r>
              <a:rPr lang="en-US" dirty="0"/>
              <a:t>/2018/10/11/</a:t>
            </a:r>
            <a:r>
              <a:rPr lang="en-US" dirty="0" err="1"/>
              <a:t>google</a:t>
            </a:r>
            <a:r>
              <a:rPr lang="en-US" dirty="0"/>
              <a:t>-assistant-upgrades-smart-display/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42A30-CB7B-FE43-AFA1-36A95C91A7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55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</a:t>
            </a:r>
          </a:p>
          <a:p>
            <a:r>
              <a:rPr lang="en-US" dirty="0"/>
              <a:t>https://</a:t>
            </a:r>
            <a:r>
              <a:rPr lang="en-US" dirty="0" err="1"/>
              <a:t>www.droid-life.com</a:t>
            </a:r>
            <a:r>
              <a:rPr lang="en-US" dirty="0"/>
              <a:t>/2018/10/11/</a:t>
            </a:r>
            <a:r>
              <a:rPr lang="en-US" dirty="0" err="1"/>
              <a:t>google</a:t>
            </a:r>
            <a:r>
              <a:rPr lang="en-US" dirty="0"/>
              <a:t>-assistant-upgrades-smart-display/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42A30-CB7B-FE43-AFA1-36A95C91A7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21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42A30-CB7B-FE43-AFA1-36A95C91A7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38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42A30-CB7B-FE43-AFA1-36A95C91A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02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42A30-CB7B-FE43-AFA1-36A95C91A7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1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42A30-CB7B-FE43-AFA1-36A95C91A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8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7F375-CEC3-0E47-BFC7-6A085529F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29926" y="6527856"/>
            <a:ext cx="1127415" cy="3651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>
              <a:defRPr sz="1600" b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7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4A7B-8605-094F-9512-9BBD5B4C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053" y="425346"/>
            <a:ext cx="10515600" cy="733759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C39200-D65E-A845-99E4-5EF5A2128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10CA89-C508-8843-9059-2145A220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9AADFD-5AFC-5142-939E-EEAFF1E3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2933"/>
            <a:ext cx="2743200" cy="365125"/>
          </a:xfrm>
          <a:prstGeom prst="rect">
            <a:avLst/>
          </a:prstGeom>
        </p:spPr>
        <p:txBody>
          <a:bodyPr/>
          <a:lstStyle/>
          <a:p>
            <a:fld id="{8FD55E78-0DDD-E04A-A27E-1373552AD0C5}" type="slidenum">
              <a:rPr kumimoji="1" lang="ko-Kore-KR" altLang="en-US" smtClean="0"/>
              <a:pPr/>
              <a:t>‹#›</a:t>
            </a:fld>
            <a:r>
              <a:rPr kumimoji="1" lang="en-US" altLang="en-US" dirty="0"/>
              <a:t> / 20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4571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F06724-39CC-B448-9124-262217CF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6B938D-010B-894C-9589-3A75BF80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B7239-CF04-824A-8F20-E5E68AD6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2933"/>
            <a:ext cx="2743200" cy="365125"/>
          </a:xfrm>
          <a:prstGeom prst="rect">
            <a:avLst/>
          </a:prstGeom>
        </p:spPr>
        <p:txBody>
          <a:bodyPr/>
          <a:lstStyle/>
          <a:p>
            <a:fld id="{8FD55E78-0DDD-E04A-A27E-1373552AD0C5}" type="slidenum">
              <a:rPr kumimoji="1" lang="ko-Kore-KR" altLang="en-US" smtClean="0"/>
              <a:t>‹#›</a:t>
            </a:fld>
            <a:r>
              <a:rPr kumimoji="1" lang="en-US" altLang="en-US" dirty="0"/>
              <a:t> / 20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9312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723FC-AABA-9247-80B2-FE359463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16791-6F55-7D40-B8BA-CC38596C0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96FD7-1F79-024A-9541-39B2E86F2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F40BF-B0C6-F84D-9AC2-9F45B9E2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79AACE-6F9C-604A-A335-9D4BA7DB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3063FD-8B52-2240-8CDC-EB417518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2933"/>
            <a:ext cx="2743200" cy="365125"/>
          </a:xfrm>
          <a:prstGeom prst="rect">
            <a:avLst/>
          </a:prstGeom>
        </p:spPr>
        <p:txBody>
          <a:bodyPr/>
          <a:lstStyle/>
          <a:p>
            <a:fld id="{8FD55E78-0DDD-E04A-A27E-1373552AD0C5}" type="slidenum">
              <a:rPr kumimoji="1" lang="ko-Kore-KR" altLang="en-US" smtClean="0"/>
              <a:t>‹#›</a:t>
            </a:fld>
            <a:r>
              <a:rPr kumimoji="1" lang="en-US" altLang="en-US" dirty="0"/>
              <a:t> / 20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1147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7B541-FF91-3740-950B-BB3296E8D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A78C2-8AE3-1E4C-A0CD-F57454CAA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86BCC7-4EB8-FA41-8216-64EEA84CA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FD7D43-6B4D-5243-A739-AF17C541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478279-7481-714B-A174-3E1ECFD6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A4A36E-C15E-EC45-BB5B-496D925A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2933"/>
            <a:ext cx="2743200" cy="365125"/>
          </a:xfrm>
          <a:prstGeom prst="rect">
            <a:avLst/>
          </a:prstGeom>
        </p:spPr>
        <p:txBody>
          <a:bodyPr/>
          <a:lstStyle/>
          <a:p>
            <a:fld id="{8FD55E78-0DDD-E04A-A27E-1373552AD0C5}" type="slidenum">
              <a:rPr kumimoji="1" lang="ko-Kore-KR" altLang="en-US" smtClean="0"/>
              <a:t>‹#›</a:t>
            </a:fld>
            <a:r>
              <a:rPr kumimoji="1" lang="en-US" altLang="en-US" dirty="0"/>
              <a:t> / 20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9557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A8566-E7F7-B540-AA1F-EAE7DC0E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053" y="425346"/>
            <a:ext cx="10515600" cy="733759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0E7325-17A7-514F-B006-C35C675BD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4E4B8-3ED2-B24F-BBE3-EA6BE71E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88662-B057-224C-B1C6-252369DE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065A6-F2F8-0A42-85D5-667444CA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2933"/>
            <a:ext cx="2743200" cy="365125"/>
          </a:xfrm>
          <a:prstGeom prst="rect">
            <a:avLst/>
          </a:prstGeom>
        </p:spPr>
        <p:txBody>
          <a:bodyPr/>
          <a:lstStyle/>
          <a:p>
            <a:fld id="{8FD55E78-0DDD-E04A-A27E-1373552AD0C5}" type="slidenum">
              <a:rPr kumimoji="1" lang="ko-Kore-KR" altLang="en-US" smtClean="0"/>
              <a:t>‹#›</a:t>
            </a:fld>
            <a:r>
              <a:rPr kumimoji="1" lang="en-US" altLang="en-US" dirty="0"/>
              <a:t> / 20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888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633860-0D2A-EE44-BD62-BCD90D0D8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FDC9AE-E996-D247-AC0B-28CA1542F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2429E4-0E2F-E04C-9422-7A2327326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B0BD33-C773-6B4C-92B9-C38AC381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25039-96AD-FF41-8537-43F91F5A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2933"/>
            <a:ext cx="2743200" cy="365125"/>
          </a:xfrm>
          <a:prstGeom prst="rect">
            <a:avLst/>
          </a:prstGeom>
        </p:spPr>
        <p:txBody>
          <a:bodyPr/>
          <a:lstStyle/>
          <a:p>
            <a:fld id="{8FD55E78-0DDD-E04A-A27E-1373552AD0C5}" type="slidenum">
              <a:rPr kumimoji="1" lang="ko-Kore-KR" altLang="en-US" smtClean="0"/>
              <a:t>‹#›</a:t>
            </a:fld>
            <a:r>
              <a:rPr kumimoji="1" lang="en-US" altLang="en-US" dirty="0"/>
              <a:t> / 20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307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altLang="ko" smtClean="0"/>
              <a:pPr algn="r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72543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16164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810800"/>
            <a:ext cx="10972440" cy="431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lang="en-KR"/>
              <a:t>29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189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1463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0776"/>
            <a:ext cx="10972800" cy="4315387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직사각형 7"/>
          <p:cNvSpPr/>
          <p:nvPr userDrawn="1"/>
        </p:nvSpPr>
        <p:spPr>
          <a:xfrm>
            <a:off x="-42296" y="1479032"/>
            <a:ext cx="12192000" cy="45719"/>
          </a:xfrm>
          <a:prstGeom prst="rect">
            <a:avLst/>
          </a:prstGeom>
          <a:solidFill>
            <a:srgbClr val="960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/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D26AC94-50F1-6E44-BC94-13EEFC3D3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29926" y="6527856"/>
            <a:ext cx="1127415" cy="3651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>
              <a:defRPr sz="1600" b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1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B117493-1A3A-EF4C-BC38-73C9C3A30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29926" y="6527856"/>
            <a:ext cx="1127415" cy="3651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>
              <a:defRPr sz="1600" b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4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3882790-F5B8-BC4A-9103-D1510C640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29926" y="6527856"/>
            <a:ext cx="1127415" cy="3651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>
              <a:defRPr sz="1600" b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2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8EB35-92EC-5B4D-9BCC-BA0B44416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45776B-5457-1446-A2C0-9A6D4BA52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E4C33-D014-263A-CB98-AFF870117099}"/>
              </a:ext>
            </a:extLst>
          </p:cNvPr>
          <p:cNvSpPr txBox="1"/>
          <p:nvPr userDrawn="1"/>
        </p:nvSpPr>
        <p:spPr>
          <a:xfrm>
            <a:off x="144382" y="6470480"/>
            <a:ext cx="300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</a:rPr>
              <a:t>Korea University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890BF-96E4-7043-924D-21FB30B64AF1}"/>
              </a:ext>
            </a:extLst>
          </p:cNvPr>
          <p:cNvSpPr txBox="1"/>
          <p:nvPr userDrawn="1"/>
        </p:nvSpPr>
        <p:spPr>
          <a:xfrm>
            <a:off x="11039454" y="6468058"/>
            <a:ext cx="992398" cy="374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</a:rPr>
              <a:t>MLV Lab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5BC4D7-4466-0014-43E7-ECFE795E1627}"/>
              </a:ext>
            </a:extLst>
          </p:cNvPr>
          <p:cNvSpPr/>
          <p:nvPr userDrawn="1"/>
        </p:nvSpPr>
        <p:spPr>
          <a:xfrm>
            <a:off x="144382" y="128337"/>
            <a:ext cx="1058776" cy="1195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00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F6770-B3AE-BA48-87EC-78489290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053" y="425346"/>
            <a:ext cx="10515600" cy="733759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49DC6-3778-BD4E-B9CF-D17F06190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55C55-A1AF-9542-BF5F-90D7B0A6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35D27-6E34-5F49-BDDC-00873CF79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7067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9314F9-C732-B477-0719-C16C332D47ED}"/>
              </a:ext>
            </a:extLst>
          </p:cNvPr>
          <p:cNvSpPr/>
          <p:nvPr userDrawn="1"/>
        </p:nvSpPr>
        <p:spPr>
          <a:xfrm>
            <a:off x="0" y="1482450"/>
            <a:ext cx="12192000" cy="45719"/>
          </a:xfrm>
          <a:prstGeom prst="rect">
            <a:avLst/>
          </a:prstGeom>
          <a:solidFill>
            <a:srgbClr val="960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/>
            <a:endParaRPr lang="ko-KR" altLang="en-US" sz="1800" b="0" i="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062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A8582-043E-EE40-ADEC-ECD923E1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8CD2CE-C45F-A34C-842B-4DE3BE554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14908-65FD-324A-8AC1-DA16196E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4EB10-B360-D04C-B263-D16B219A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D3CFB-DC21-644D-8619-EFC8AC48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2933"/>
            <a:ext cx="2743200" cy="365125"/>
          </a:xfrm>
          <a:prstGeom prst="rect">
            <a:avLst/>
          </a:prstGeom>
        </p:spPr>
        <p:txBody>
          <a:bodyPr/>
          <a:lstStyle/>
          <a:p>
            <a:fld id="{8FD55E78-0DDD-E04A-A27E-1373552AD0C5}" type="slidenum">
              <a:rPr kumimoji="1" lang="ko-Kore-KR" altLang="en-US" smtClean="0"/>
              <a:t>‹#›</a:t>
            </a:fld>
            <a:r>
              <a:rPr kumimoji="1" lang="en-US" altLang="en-US" dirty="0"/>
              <a:t> / 20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35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1246D-56E6-B848-BD3E-4029CE80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053" y="425346"/>
            <a:ext cx="10515600" cy="733759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BFF0E-65E5-2A42-B983-AFF9FB841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935A5C-D47F-7D4C-A29F-0E66E6CC0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E6DAE-4D95-004E-A972-BCF79F007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DF9416-E194-A24C-AE04-F0A6D515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B39A6E-7692-3C4C-ACD1-1D388535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2933"/>
            <a:ext cx="2743200" cy="365125"/>
          </a:xfrm>
          <a:prstGeom prst="rect">
            <a:avLst/>
          </a:prstGeom>
        </p:spPr>
        <p:txBody>
          <a:bodyPr/>
          <a:lstStyle/>
          <a:p>
            <a:fld id="{8FD55E78-0DDD-E04A-A27E-1373552AD0C5}" type="slidenum">
              <a:rPr kumimoji="1" lang="ko-Kore-KR" altLang="en-US" smtClean="0"/>
              <a:t>‹#›</a:t>
            </a:fld>
            <a:r>
              <a:rPr kumimoji="1" lang="en-US" altLang="en-US" dirty="0"/>
              <a:t> / 20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42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DC3FC-3276-4244-9C2F-0668F72AC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D7FD06-3802-B64E-8AD0-AC53D1A09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B2A713-589C-CC4C-BC6F-E8C7E9D3E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98A7D4-F697-D846-A01E-5FD0249CC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CDF017-7302-464C-8649-096BA79DB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3775E7-E0C6-7A45-81FC-F2C29453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72C3B4-1F98-214C-BBA3-3E9B06A5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5B9FFB-38B6-864B-B937-1F0BD02E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102933"/>
            <a:ext cx="2743200" cy="365125"/>
          </a:xfrm>
          <a:prstGeom prst="rect">
            <a:avLst/>
          </a:prstGeom>
        </p:spPr>
        <p:txBody>
          <a:bodyPr/>
          <a:lstStyle/>
          <a:p>
            <a:fld id="{8FD55E78-0DDD-E04A-A27E-1373552AD0C5}" type="slidenum">
              <a:rPr kumimoji="1" lang="ko-Kore-KR" altLang="en-US" smtClean="0"/>
              <a:t>‹#›</a:t>
            </a:fld>
            <a:r>
              <a:rPr kumimoji="1" lang="en-US" altLang="en-US" dirty="0"/>
              <a:t> / 20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08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7"/>
          <p:cNvSpPr/>
          <p:nvPr userDrawn="1"/>
        </p:nvSpPr>
        <p:spPr>
          <a:xfrm>
            <a:off x="0" y="6512786"/>
            <a:ext cx="12192000" cy="361091"/>
          </a:xfrm>
          <a:prstGeom prst="rect">
            <a:avLst/>
          </a:prstGeom>
          <a:solidFill>
            <a:srgbClr val="73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80000"/>
              </a:lnSpc>
            </a:pPr>
            <a:r>
              <a:rPr lang="en-US" altLang="ko-KR" sz="1400" b="1" dirty="0">
                <a:solidFill>
                  <a:srgbClr val="FFFFFF"/>
                </a:solidFill>
                <a:latin typeface="Calibri"/>
                <a:ea typeface="맑은 고딕" charset="0"/>
                <a:cs typeface="Calibri"/>
              </a:rPr>
              <a:t>  MLV Lab @ Korea Univ.</a:t>
            </a:r>
            <a:endParaRPr lang="ko-KR" altLang="en-US" sz="1400" b="1" dirty="0">
              <a:solidFill>
                <a:srgbClr val="FFFFFF"/>
              </a:solidFill>
              <a:latin typeface="Calibri"/>
              <a:ea typeface="맑은 고딕" charset="0"/>
              <a:cs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428228" y="6508752"/>
            <a:ext cx="2768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F017A-52C7-2442-94FC-51F640D39F3D}" type="slidenum">
              <a:rPr lang="en-US" sz="1400" b="1" smtClean="0">
                <a:solidFill>
                  <a:srgbClr val="FFFFFF"/>
                </a:solidFill>
              </a:rPr>
              <a:pPr/>
              <a:t>‹#›</a:t>
            </a:fld>
            <a:r>
              <a:rPr lang="en-US" sz="1400" b="1" dirty="0">
                <a:solidFill>
                  <a:srgbClr val="FFFFFF"/>
                </a:solidFill>
              </a:rPr>
              <a:t>/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9926" y="6527856"/>
            <a:ext cx="1127415" cy="3651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>
              <a:defRPr sz="1600" b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8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940B24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940B24"/>
        </a:buClr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940B24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940B24"/>
        </a:buClr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940B24"/>
        </a:buClr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65FBB8-CFE7-0A43-85E4-C359B8D39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3E0AC9-899E-4746-A350-CD97C6C8C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7" name="직사각형 4">
            <a:extLst>
              <a:ext uri="{FF2B5EF4-FFF2-40B4-BE49-F238E27FC236}">
                <a16:creationId xmlns:a16="http://schemas.microsoft.com/office/drawing/2014/main" id="{7A9A881F-2C24-0F17-92DD-050F6D705DD0}"/>
              </a:ext>
            </a:extLst>
          </p:cNvPr>
          <p:cNvSpPr/>
          <p:nvPr userDrawn="1"/>
        </p:nvSpPr>
        <p:spPr>
          <a:xfrm>
            <a:off x="0" y="6455482"/>
            <a:ext cx="12192000" cy="402518"/>
          </a:xfrm>
          <a:prstGeom prst="rect">
            <a:avLst/>
          </a:prstGeom>
          <a:solidFill>
            <a:srgbClr val="7200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8E968-92CD-B032-8C61-8055524DE2C8}"/>
              </a:ext>
            </a:extLst>
          </p:cNvPr>
          <p:cNvSpPr txBox="1"/>
          <p:nvPr userDrawn="1"/>
        </p:nvSpPr>
        <p:spPr>
          <a:xfrm>
            <a:off x="144382" y="6470480"/>
            <a:ext cx="300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</a:rPr>
              <a:t>Korea University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27C42-13DD-D693-A4D3-D60537CE6572}"/>
              </a:ext>
            </a:extLst>
          </p:cNvPr>
          <p:cNvSpPr txBox="1"/>
          <p:nvPr userDrawn="1"/>
        </p:nvSpPr>
        <p:spPr>
          <a:xfrm>
            <a:off x="11039454" y="6468058"/>
            <a:ext cx="992398" cy="374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</a:rPr>
              <a:t>MLV Lab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93679571-A6C5-0402-5CC9-334C9421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3116E20-5B27-9C0E-F72C-D76F0643F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33066" y="37079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96141-F139-E849-A567-7A29D59F87E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999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youtu.be/tFKJ54r7jYA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youtu.be/dOp1pPykUtY" TargetMode="External"/><Relationship Id="rId4" Type="http://schemas.openxmlformats.org/officeDocument/2006/relationships/hyperlink" Target="https://youtu.be/6qwgSM4KGR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utal2M4VX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utal2M4VX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utal2M4VX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735725" y="706044"/>
            <a:ext cx="10720550" cy="1636017"/>
          </a:xfrm>
          <a:prstGeom prst="roundRect">
            <a:avLst/>
          </a:prstGeom>
          <a:solidFill>
            <a:srgbClr val="71051F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prstClr val="white"/>
                </a:solidFill>
                <a:cs typeface=""/>
              </a:rPr>
              <a:t>Deep Learning (COSE474)</a:t>
            </a:r>
            <a:br>
              <a:rPr lang="en-US" sz="4400" dirty="0">
                <a:solidFill>
                  <a:prstClr val="white"/>
                </a:solidFill>
                <a:cs typeface=""/>
              </a:rPr>
            </a:br>
            <a:r>
              <a:rPr lang="en-US" sz="4400" dirty="0">
                <a:solidFill>
                  <a:prstClr val="white"/>
                </a:solidFill>
                <a:cs typeface=""/>
              </a:rPr>
              <a:t>2024 Fall</a:t>
            </a:r>
            <a:endParaRPr lang="en-US" dirty="0">
              <a:cs typeface="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430699"/>
            <a:ext cx="6400800" cy="111530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/>
                <a:cs typeface="Calibri"/>
              </a:rPr>
              <a:t>Hyunwoo J. Kim</a:t>
            </a:r>
          </a:p>
          <a:p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hyunwoojkim@korea.ac.kr</a:t>
            </a:r>
            <a:r>
              <a:rPr lang="en-US" dirty="0">
                <a:latin typeface="Calibri"/>
                <a:cs typeface="Calibri"/>
              </a:rPr>
              <a:t>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09800" y="269870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rgbClr val="000000"/>
                </a:solidFill>
                <a:cs typeface="Calibri"/>
              </a:rPr>
              <a:t>Final Project Topics</a:t>
            </a:r>
            <a:endParaRPr lang="en-US" sz="4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B408AC-3E8E-D442-ADA8-827FF0B3B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39758" y="6537688"/>
            <a:ext cx="1127415" cy="365125"/>
          </a:xfrm>
        </p:spPr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19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8BD59-349D-2949-9207-8D83C70433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028DA-7EC0-4D4A-B654-BCFC17F8A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98" y="0"/>
            <a:ext cx="7940762" cy="64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1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622C-9BE3-4D4D-99FA-13861F620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KR" dirty="0"/>
              <a:t>Scene understanding</a:t>
            </a:r>
            <a:br>
              <a:rPr lang="en-KR" dirty="0"/>
            </a:br>
            <a:r>
              <a:rPr lang="en-KR" dirty="0"/>
              <a:t>Scene graph generation</a:t>
            </a:r>
            <a:endParaRPr lang="en-US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F7B6C4-41DD-7B4E-9203-1D28E44E277A}"/>
              </a:ext>
            </a:extLst>
          </p:cNvPr>
          <p:cNvSpPr/>
          <p:nvPr/>
        </p:nvSpPr>
        <p:spPr>
          <a:xfrm>
            <a:off x="3137357" y="5723751"/>
            <a:ext cx="620012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[CVPR </a:t>
            </a:r>
            <a:r>
              <a:rPr lang="mr-IN" sz="1350" dirty="0">
                <a:solidFill>
                  <a:schemeClr val="bg1"/>
                </a:solidFill>
              </a:rPr>
              <a:t>’</a:t>
            </a:r>
            <a:r>
              <a:rPr lang="en-US" sz="1350" dirty="0">
                <a:solidFill>
                  <a:schemeClr val="bg1"/>
                </a:solidFill>
              </a:rPr>
              <a:t>18] Tensorize, Factorize and Regularize: Robust Visual Relationship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CFD58-F63B-204A-A2A8-8FFB120ED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A29AD6-205D-B545-9F87-6566D83E7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15062A-112B-0A45-A607-8C061A69AD8B}"/>
              </a:ext>
            </a:extLst>
          </p:cNvPr>
          <p:cNvSpPr/>
          <p:nvPr/>
        </p:nvSpPr>
        <p:spPr>
          <a:xfrm>
            <a:off x="3137354" y="6520912"/>
            <a:ext cx="6200121" cy="300082"/>
          </a:xfrm>
          <a:prstGeom prst="rect">
            <a:avLst/>
          </a:prstGeom>
          <a:solidFill>
            <a:srgbClr val="73001D"/>
          </a:solidFill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[CVPR </a:t>
            </a:r>
            <a:r>
              <a:rPr lang="mr-IN" sz="1350" dirty="0">
                <a:solidFill>
                  <a:schemeClr val="bg1"/>
                </a:solidFill>
              </a:rPr>
              <a:t>’</a:t>
            </a:r>
            <a:r>
              <a:rPr lang="en-US" sz="1350" dirty="0">
                <a:solidFill>
                  <a:schemeClr val="bg1"/>
                </a:solidFill>
              </a:rPr>
              <a:t>18] Tensorize, Factorize and Regularize: Robust Visual Relationship Learning</a:t>
            </a:r>
          </a:p>
        </p:txBody>
      </p:sp>
      <p:pic>
        <p:nvPicPr>
          <p:cNvPr id="10" name="detection_ex_nocap.PNG" descr="detection_ex_nocap.PNG">
            <a:extLst>
              <a:ext uri="{FF2B5EF4-FFF2-40B4-BE49-F238E27FC236}">
                <a16:creationId xmlns:a16="http://schemas.microsoft.com/office/drawing/2014/main" id="{B905D889-CF4F-0B44-869F-CA4A55DDD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771"/>
          <a:stretch/>
        </p:blipFill>
        <p:spPr>
          <a:xfrm>
            <a:off x="1189372" y="4799328"/>
            <a:ext cx="3483274" cy="1573209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D4F975-1186-214F-90B5-2FECCC166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3" y="1715633"/>
            <a:ext cx="8331808" cy="2882849"/>
          </a:xfrm>
          <a:prstGeom prst="rect">
            <a:avLst/>
          </a:prstGeom>
          <a:effectLst/>
        </p:spPr>
      </p:pic>
      <p:pic>
        <p:nvPicPr>
          <p:cNvPr id="11" name="detection_ex_nocap.PNG" descr="detection_ex_nocap.PNG">
            <a:extLst>
              <a:ext uri="{FF2B5EF4-FFF2-40B4-BE49-F238E27FC236}">
                <a16:creationId xmlns:a16="http://schemas.microsoft.com/office/drawing/2014/main" id="{9ABC6DB7-F95D-B94E-AE8F-0E8CA7D79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06"/>
          <a:stretch/>
        </p:blipFill>
        <p:spPr>
          <a:xfrm>
            <a:off x="6620631" y="4753800"/>
            <a:ext cx="5203385" cy="1573209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68C496A-6D77-8542-BD84-336F6C2A4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327" y="1955824"/>
            <a:ext cx="3224770" cy="2597129"/>
          </a:xfrm>
          <a:prstGeom prst="rect">
            <a:avLst/>
          </a:prstGeom>
          <a:effectLst>
            <a:outerShdw blurRad="127000" dist="76200" dir="5520000" algn="tl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18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8687AC-9FA7-234B-BE9F-C3BD6955E6E0}"/>
              </a:ext>
            </a:extLst>
          </p:cNvPr>
          <p:cNvSpPr/>
          <p:nvPr/>
        </p:nvSpPr>
        <p:spPr>
          <a:xfrm>
            <a:off x="8343290" y="6205560"/>
            <a:ext cx="1693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NanumGothic" panose="020D0604000000000000" pitchFamily="34" charset="-127"/>
              </a:rPr>
              <a:t>[CVPR </a:t>
            </a:r>
            <a:r>
              <a:rPr lang="mr-IN" sz="1200" dirty="0">
                <a:ea typeface="NanumGothic" panose="020D0604000000000000" pitchFamily="34" charset="-127"/>
              </a:rPr>
              <a:t>’</a:t>
            </a:r>
            <a:r>
              <a:rPr lang="en-US" altLang="ko-KR" sz="1200" dirty="0">
                <a:ea typeface="NanumGothic" panose="020D0604000000000000" pitchFamily="34" charset="-127"/>
              </a:rPr>
              <a:t>21 (ORAL)</a:t>
            </a:r>
            <a:r>
              <a:rPr lang="en-US" sz="1200" dirty="0">
                <a:ea typeface="NanumGothic" panose="020D0604000000000000" pitchFamily="34" charset="-127"/>
              </a:rPr>
              <a:t>] HOTR</a:t>
            </a:r>
            <a:endParaRPr lang="en-KR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AF672-6A31-8749-86C6-7FF2575E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Scene understanding and object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3B5C1-5932-AC42-BBD5-72C7060D6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D2904-08B7-6C43-8808-ED0E9120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797" y="1604730"/>
            <a:ext cx="4114782" cy="2610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A6DBA9-7423-8E46-94DB-3F824B324C16}"/>
              </a:ext>
            </a:extLst>
          </p:cNvPr>
          <p:cNvSpPr/>
          <p:nvPr/>
        </p:nvSpPr>
        <p:spPr>
          <a:xfrm>
            <a:off x="2315109" y="6527856"/>
            <a:ext cx="7872831" cy="307777"/>
          </a:xfrm>
          <a:prstGeom prst="rect">
            <a:avLst/>
          </a:prstGeom>
          <a:solidFill>
            <a:srgbClr val="73001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[CVPR </a:t>
            </a:r>
            <a:r>
              <a:rPr lang="mr-IN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en-US" altLang="ko-KR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21 (ORAL)</a:t>
            </a:r>
            <a:r>
              <a:rPr 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 HOTR: End-to-End Human-Object Interaction Detection with Transformers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FE8B0036-4755-8B4C-B1AE-48FB9C75F1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58233007-31DB-3B42-9DB3-45499083CB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15" name="그림 9" descr="사진, 표시, 표시중, 실내이(가) 표시된 사진&#10;&#10;자동 생성된 설명">
            <a:extLst>
              <a:ext uri="{FF2B5EF4-FFF2-40B4-BE49-F238E27FC236}">
                <a16:creationId xmlns:a16="http://schemas.microsoft.com/office/drawing/2014/main" id="{A7A5422D-6E16-6A46-9603-374D6A3C0D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56" y="3909264"/>
            <a:ext cx="4974707" cy="24074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9A2382-EDCB-EF4A-A4D7-23B73E5E4733}"/>
              </a:ext>
            </a:extLst>
          </p:cNvPr>
          <p:cNvSpPr/>
          <p:nvPr/>
        </p:nvSpPr>
        <p:spPr>
          <a:xfrm>
            <a:off x="2569857" y="6225155"/>
            <a:ext cx="1392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1200" dirty="0"/>
              <a:t>[ECCV20] UnionDet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F49A03-8CAF-1742-8BEF-8E37F0CA1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740" y="4250919"/>
            <a:ext cx="5014897" cy="1936540"/>
          </a:xfrm>
          <a:prstGeom prst="rect">
            <a:avLst/>
          </a:prstGeom>
        </p:spPr>
      </p:pic>
      <p:pic>
        <p:nvPicPr>
          <p:cNvPr id="21" name="fig1.PNG" descr="fig1.PNG">
            <a:extLst>
              <a:ext uri="{FF2B5EF4-FFF2-40B4-BE49-F238E27FC236}">
                <a16:creationId xmlns:a16="http://schemas.microsoft.com/office/drawing/2014/main" id="{5B105CAA-05E1-7D4F-93F2-8ECC9CF15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619" y="1566606"/>
            <a:ext cx="3466781" cy="2027645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7E63EB-D635-BC48-B5E8-E287DA2D70BC}"/>
              </a:ext>
            </a:extLst>
          </p:cNvPr>
          <p:cNvSpPr/>
          <p:nvPr/>
        </p:nvSpPr>
        <p:spPr>
          <a:xfrm>
            <a:off x="2573095" y="3632265"/>
            <a:ext cx="1385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1200" dirty="0"/>
              <a:t>[CVPR18] Tensorize</a:t>
            </a:r>
          </a:p>
        </p:txBody>
      </p:sp>
    </p:spTree>
    <p:extLst>
      <p:ext uri="{BB962C8B-B14F-4D97-AF65-F5344CB8AC3E}">
        <p14:creationId xmlns:p14="http://schemas.microsoft.com/office/powerpoint/2010/main" val="384320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ll">
            <a:hlinkClick r:id="" action="ppaction://media"/>
            <a:extLst>
              <a:ext uri="{FF2B5EF4-FFF2-40B4-BE49-F238E27FC236}">
                <a16:creationId xmlns:a16="http://schemas.microsoft.com/office/drawing/2014/main" id="{03CB4116-D54D-4A14-9976-6FB52F2BDF2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9" y="1"/>
            <a:ext cx="12192000" cy="68579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FB2A0-669A-409A-6938-93194418D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23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DC71-903E-F647-BCB1-B8A1D1A9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탐지 강의 </a:t>
            </a:r>
            <a:r>
              <a:rPr lang="en-US" altLang="ko-KR" dirty="0"/>
              <a:t>(</a:t>
            </a:r>
            <a:r>
              <a:rPr lang="ko-KR" altLang="en-US" dirty="0"/>
              <a:t>데이터 과학원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38A075-ED72-B842-9AFB-7FB263A32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96" y="1890360"/>
            <a:ext cx="7729164" cy="43148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18991-EAF6-9242-A8A7-63B4003A9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2E5C9-2081-534C-9CB7-9D1676EAA672}"/>
              </a:ext>
            </a:extLst>
          </p:cNvPr>
          <p:cNvSpPr/>
          <p:nvPr/>
        </p:nvSpPr>
        <p:spPr>
          <a:xfrm>
            <a:off x="8197301" y="1751674"/>
            <a:ext cx="2186817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물체 탐지 원리 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>
                <a:hlinkClick r:id="rId3"/>
              </a:rPr>
              <a:t>LInk</a:t>
            </a:r>
            <a:r>
              <a:rPr lang="en-US" altLang="ko-KR" dirty="0"/>
              <a:t>]</a:t>
            </a:r>
          </a:p>
          <a:p>
            <a:endParaRPr lang="en-US" dirty="0">
              <a:solidFill>
                <a:srgbClr val="1155CC"/>
              </a:solidFill>
              <a:latin typeface="San-serif"/>
            </a:endParaRPr>
          </a:p>
          <a:p>
            <a:endParaRPr lang="en-US" dirty="0">
              <a:solidFill>
                <a:srgbClr val="1155CC"/>
              </a:solidFill>
              <a:latin typeface="San-serif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물체 탐지 기법 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[Link</a:t>
            </a:r>
            <a:r>
              <a:rPr lang="en-US" altLang="ko-KR" dirty="0"/>
              <a:t>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ko-KR" altLang="en-US" dirty="0" err="1"/>
              <a:t>물체간</a:t>
            </a:r>
            <a:r>
              <a:rPr lang="ko-KR" altLang="en-US" dirty="0"/>
              <a:t> 관계 추론 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[Link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77F73-49EA-F341-914D-78E083151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0041" y="1542338"/>
            <a:ext cx="1295400" cy="127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7C59CA-FBB2-D640-A81B-54E754154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9823" y="4815028"/>
            <a:ext cx="1346200" cy="132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07E4-F2B4-1248-B21E-907015692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0041" y="3012107"/>
            <a:ext cx="132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1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4E78-DB50-24E4-AEC6-65B7E552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초거대 AI + 장면이해? Latent space </a:t>
            </a:r>
            <a:r>
              <a:rPr lang="en-KR" dirty="0">
                <a:solidFill>
                  <a:srgbClr val="FF0000"/>
                </a:solidFill>
              </a:rPr>
              <a:t>alignment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8FCF1-456C-078A-FFCD-A88B99D7E52D}"/>
              </a:ext>
            </a:extLst>
          </p:cNvPr>
          <p:cNvSpPr txBox="1"/>
          <p:nvPr/>
        </p:nvSpPr>
        <p:spPr>
          <a:xfrm>
            <a:off x="353269" y="6063322"/>
            <a:ext cx="10933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[CVPR22] GEN-VLKT: Simplify Association and Enhance Interaction Understanding for HOI Detection</a:t>
            </a:r>
            <a:endParaRPr lang="en-KR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031026-C488-C241-B066-4EF28149C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763" y="1594618"/>
            <a:ext cx="7076474" cy="4351338"/>
          </a:xfrm>
          <a:prstGeom prst="rect">
            <a:avLst/>
          </a:prstGeom>
        </p:spPr>
      </p:pic>
      <p:sp>
        <p:nvSpPr>
          <p:cNvPr id="4" name="Google Shape;126;p16">
            <a:extLst>
              <a:ext uri="{FF2B5EF4-FFF2-40B4-BE49-F238E27FC236}">
                <a16:creationId xmlns:a16="http://schemas.microsoft.com/office/drawing/2014/main" id="{1FC7D0D7-46C4-EE7B-7384-01706826EF64}"/>
              </a:ext>
            </a:extLst>
          </p:cNvPr>
          <p:cNvSpPr/>
          <p:nvPr/>
        </p:nvSpPr>
        <p:spPr>
          <a:xfrm>
            <a:off x="7334451" y="1594619"/>
            <a:ext cx="2444816" cy="446870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4CA17-04B1-A7F4-8464-1CE3D4781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6A8FDB-D2B8-0A5F-0AF5-56E7AF401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51429"/>
            <a:ext cx="10515600" cy="3699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64E78-DB50-24E4-AEC6-65B7E552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초거대 AI + 장면이해?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9375F-DBDD-E425-B247-B1BE87149F04}"/>
              </a:ext>
            </a:extLst>
          </p:cNvPr>
          <p:cNvSpPr txBox="1"/>
          <p:nvPr/>
        </p:nvSpPr>
        <p:spPr>
          <a:xfrm>
            <a:off x="200005" y="6052392"/>
            <a:ext cx="9344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HOICLIP: Efficient Knowledge Transfer for HOI Detection with Vision-Language Models</a:t>
            </a:r>
          </a:p>
        </p:txBody>
      </p:sp>
      <p:sp>
        <p:nvSpPr>
          <p:cNvPr id="3" name="Google Shape;126;p16">
            <a:extLst>
              <a:ext uri="{FF2B5EF4-FFF2-40B4-BE49-F238E27FC236}">
                <a16:creationId xmlns:a16="http://schemas.microsoft.com/office/drawing/2014/main" id="{ECBBF1C1-C88D-21C7-1676-D7E949B307C2}"/>
              </a:ext>
            </a:extLst>
          </p:cNvPr>
          <p:cNvSpPr/>
          <p:nvPr/>
        </p:nvSpPr>
        <p:spPr>
          <a:xfrm>
            <a:off x="3168963" y="4346713"/>
            <a:ext cx="866273" cy="10587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57584-B0B3-AAEA-CC43-3C4A1A583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5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A6CA1-7686-E83A-8715-DF689304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Examples: MLV top-tier conference papers (2023)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82602-BE55-B32E-FA28-A59462863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82" y="1667435"/>
            <a:ext cx="11120718" cy="4509528"/>
          </a:xfrm>
        </p:spPr>
        <p:txBody>
          <a:bodyPr>
            <a:normAutofit fontScale="85000" lnSpcReduction="10000"/>
          </a:bodyPr>
          <a:lstStyle/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dirty="0">
                <a:effectLst/>
                <a:latin typeface="Bitter"/>
              </a:rPr>
              <a:t>[</a:t>
            </a:r>
            <a:r>
              <a:rPr lang="en-US" sz="2400" dirty="0">
                <a:latin typeface="Bitter"/>
              </a:rPr>
              <a:t>EMNLP23] </a:t>
            </a:r>
            <a:r>
              <a:rPr lang="en-US" sz="2400" b="0" i="0" dirty="0">
                <a:effectLst/>
                <a:latin typeface="Bitter"/>
              </a:rPr>
              <a:t>Large Language Models are Temporal and Causal Reasoners for Video Question Answering</a:t>
            </a:r>
          </a:p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dirty="0">
                <a:effectLst/>
                <a:latin typeface="Bitter"/>
              </a:rPr>
              <a:t>[NeurIPS23] </a:t>
            </a:r>
            <a:r>
              <a:rPr lang="en-US" sz="2400" b="0" i="0" dirty="0" err="1">
                <a:effectLst/>
                <a:latin typeface="Bitter"/>
              </a:rPr>
              <a:t>NuTrea</a:t>
            </a:r>
            <a:r>
              <a:rPr lang="en-US" sz="2400" b="0" i="0" dirty="0">
                <a:effectLst/>
                <a:latin typeface="Bitter"/>
              </a:rPr>
              <a:t>: Neural Tree Search for Context-guided Multi-hop KGQA </a:t>
            </a:r>
          </a:p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dirty="0">
                <a:effectLst/>
                <a:latin typeface="Bitter"/>
              </a:rPr>
              <a:t>[NeurIPS23] Advancing Bayesian Optimization via Learning Smooth Latent Spaces</a:t>
            </a:r>
          </a:p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dirty="0">
                <a:effectLst/>
                <a:latin typeface="Bitter"/>
              </a:rPr>
              <a:t>[NeurIPS23] Unconstrained Pose Prior-Free Neural Radiance Field</a:t>
            </a:r>
          </a:p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dirty="0">
                <a:effectLst/>
                <a:latin typeface="Bitter"/>
              </a:rPr>
              <a:t>[ICCV23] Open-Vocabulary Video Question Answering: A New Benchmark for Evaluating the Generalizability of Video Question Answering Models</a:t>
            </a:r>
          </a:p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dirty="0">
                <a:effectLst/>
                <a:latin typeface="Bitter"/>
              </a:rPr>
              <a:t>[ICCV23] Distribution-Aware Prompt Tuning for Vision-Language Models </a:t>
            </a:r>
          </a:p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chemeClr val="bg1">
                    <a:lumMod val="75000"/>
                  </a:schemeClr>
                </a:solidFill>
                <a:effectLst/>
                <a:latin typeface="Bitter"/>
              </a:rPr>
              <a:t>[ICCV23] Semantic-Aware Template Learning via Part Deformation Consistency </a:t>
            </a:r>
          </a:p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Bitter"/>
              </a:rPr>
              <a:t>[ICCV23] </a:t>
            </a:r>
            <a:r>
              <a:rPr lang="en-US" sz="2400" b="0" i="0" dirty="0">
                <a:effectLst/>
                <a:latin typeface="Bitter"/>
              </a:rPr>
              <a:t>Read-only Prompt Optimization for Vision-Language Few-shot Learning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Bitter"/>
              </a:rPr>
              <a:t> </a:t>
            </a:r>
          </a:p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Bitter"/>
              </a:rPr>
              <a:t>[ICML23] </a:t>
            </a:r>
            <a:r>
              <a:rPr lang="en-US" sz="2400" b="0" i="0" dirty="0">
                <a:solidFill>
                  <a:schemeClr val="bg1">
                    <a:lumMod val="75000"/>
                  </a:schemeClr>
                </a:solidFill>
                <a:effectLst/>
                <a:latin typeface="Bitter"/>
              </a:rPr>
              <a:t>Robust Camera Pose Refinement for Multi-Resolution Hash Encoding</a:t>
            </a:r>
          </a:p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dirty="0">
                <a:effectLst/>
                <a:latin typeface="Bitter"/>
              </a:rPr>
              <a:t>[CVPR23] MELTR: Meta Loss Transformer for Learning to Fine-tune Video Foundation Models </a:t>
            </a:r>
          </a:p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Bitter"/>
              </a:rPr>
              <a:t>[CVPR23] </a:t>
            </a:r>
            <a:r>
              <a:rPr lang="en-US" sz="2400" b="0" i="0" dirty="0">
                <a:solidFill>
                  <a:schemeClr val="bg1">
                    <a:lumMod val="75000"/>
                  </a:schemeClr>
                </a:solidFill>
                <a:effectLst/>
                <a:latin typeface="Bitter"/>
              </a:rPr>
              <a:t>Self-positioning Point-based Transformer for Point Cloud Understanding </a:t>
            </a:r>
          </a:p>
          <a:p>
            <a:pPr marL="34290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Bitter"/>
              </a:rPr>
              <a:t>[AAAI23] </a:t>
            </a:r>
            <a:r>
              <a:rPr lang="en-US" sz="2400" b="0" i="0" dirty="0">
                <a:effectLst/>
                <a:latin typeface="Bitter"/>
              </a:rPr>
              <a:t>Relation-aware Language-Graph Transformer for Question Answering</a:t>
            </a:r>
          </a:p>
          <a:p>
            <a:endParaRPr lang="en-KR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E88F0-6AA2-9B4F-CA17-EC661F803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1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44D9-8F21-8244-699C-C00F37B8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Examples: MLV top-tier conference papers (2024)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06CF-C642-1D73-6933-81F7706A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531620"/>
            <a:ext cx="11681460" cy="4996236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[</a:t>
            </a:r>
            <a:r>
              <a:rPr lang="en-US" dirty="0" err="1"/>
              <a:t>NeurIPS</a:t>
            </a:r>
            <a:r>
              <a:rPr lang="en-US" dirty="0"/>
              <a:t>] </a:t>
            </a:r>
            <a:r>
              <a:rPr lang="en-US" dirty="0" err="1"/>
              <a:t>LLaMo</a:t>
            </a:r>
            <a:r>
              <a:rPr lang="en-US" dirty="0"/>
              <a:t>: Large Language Model-based Molecular Graph Assistant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</a:t>
            </a:r>
            <a:r>
              <a:rPr lang="en-US" dirty="0" err="1"/>
              <a:t>NeurIPS</a:t>
            </a:r>
            <a:r>
              <a:rPr lang="en-US" dirty="0"/>
              <a:t>] Alleviating Attention Bias for Visual-Informed Text Generation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</a:t>
            </a:r>
            <a:r>
              <a:rPr lang="en-US" dirty="0" err="1"/>
              <a:t>NeurIPS</a:t>
            </a:r>
            <a:r>
              <a:rPr lang="en-US" dirty="0"/>
              <a:t>] Constant Acceleration 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</a:t>
            </a:r>
            <a:r>
              <a:rPr lang="en-US" dirty="0" err="1"/>
              <a:t>NeurIPS</a:t>
            </a:r>
            <a:r>
              <a:rPr lang="en-US" dirty="0"/>
              <a:t>] Inversion-based Latent Bayesian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[EMNLP] Generative Subgraph Retrieval for Knowledge Graph–Grounded Dialog Generation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[ECCV] Diffusion Prior-Based Amortized Variational Inference for Noisy Inverse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[ECCV] Understanding Multi-compositional learning in Vision and Language models via Category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[ICML] Stochastic Conditional Diffusion Models for Robust Semantic Image Synthesis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[CVPR] vid-TLDR: Training Free Token merging for Light-weight Video Transformer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[CVPR] Multi-criteria Token Fusion with One-step-ahead Attention for Efficient Vision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[CVPR] Groupwise Query Specialization and Quality-Aware Multi-Assignment for Transformer-based Visual Relationship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[CVPR] Prompt Learning via Meta-Regularization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[CVPR] Retrieval-Augmented Open-Vocabulary Object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[ICLR] Domain-agnostic Latent Diffusion Models for Synthesizing High-Quality Implicit Neural Representations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3ADA6-DD56-9E08-8F76-9CB1DF9DC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50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0C88-374B-54B2-9504-F25896327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Models (</a:t>
            </a:r>
            <a:r>
              <a:rPr lang="ko-KR" altLang="en-US" dirty="0"/>
              <a:t>기초모델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5BE46-F308-3CA0-90B7-A517ACA84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6232" y="1825625"/>
            <a:ext cx="9959536" cy="43513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3CF6C-7202-DBC5-78CF-3F02C916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26CD9D-075C-D831-ECA9-33A23581F86B}"/>
              </a:ext>
            </a:extLst>
          </p:cNvPr>
          <p:cNvSpPr/>
          <p:nvPr/>
        </p:nvSpPr>
        <p:spPr>
          <a:xfrm>
            <a:off x="1158018" y="2491355"/>
            <a:ext cx="3043279" cy="733759"/>
          </a:xfrm>
          <a:custGeom>
            <a:avLst/>
            <a:gdLst>
              <a:gd name="connsiteX0" fmla="*/ 0 w 3043279"/>
              <a:gd name="connsiteY0" fmla="*/ 0 h 733759"/>
              <a:gd name="connsiteX1" fmla="*/ 476780 w 3043279"/>
              <a:gd name="connsiteY1" fmla="*/ 0 h 733759"/>
              <a:gd name="connsiteX2" fmla="*/ 892695 w 3043279"/>
              <a:gd name="connsiteY2" fmla="*/ 0 h 733759"/>
              <a:gd name="connsiteX3" fmla="*/ 1460774 w 3043279"/>
              <a:gd name="connsiteY3" fmla="*/ 0 h 733759"/>
              <a:gd name="connsiteX4" fmla="*/ 1937554 w 3043279"/>
              <a:gd name="connsiteY4" fmla="*/ 0 h 733759"/>
              <a:gd name="connsiteX5" fmla="*/ 2414335 w 3043279"/>
              <a:gd name="connsiteY5" fmla="*/ 0 h 733759"/>
              <a:gd name="connsiteX6" fmla="*/ 3043279 w 3043279"/>
              <a:gd name="connsiteY6" fmla="*/ 0 h 733759"/>
              <a:gd name="connsiteX7" fmla="*/ 3043279 w 3043279"/>
              <a:gd name="connsiteY7" fmla="*/ 352204 h 733759"/>
              <a:gd name="connsiteX8" fmla="*/ 3043279 w 3043279"/>
              <a:gd name="connsiteY8" fmla="*/ 733759 h 733759"/>
              <a:gd name="connsiteX9" fmla="*/ 2596931 w 3043279"/>
              <a:gd name="connsiteY9" fmla="*/ 733759 h 733759"/>
              <a:gd name="connsiteX10" fmla="*/ 2089718 w 3043279"/>
              <a:gd name="connsiteY10" fmla="*/ 733759 h 733759"/>
              <a:gd name="connsiteX11" fmla="*/ 1582505 w 3043279"/>
              <a:gd name="connsiteY11" fmla="*/ 733759 h 733759"/>
              <a:gd name="connsiteX12" fmla="*/ 1105725 w 3043279"/>
              <a:gd name="connsiteY12" fmla="*/ 733759 h 733759"/>
              <a:gd name="connsiteX13" fmla="*/ 537646 w 3043279"/>
              <a:gd name="connsiteY13" fmla="*/ 733759 h 733759"/>
              <a:gd name="connsiteX14" fmla="*/ 0 w 3043279"/>
              <a:gd name="connsiteY14" fmla="*/ 733759 h 733759"/>
              <a:gd name="connsiteX15" fmla="*/ 0 w 3043279"/>
              <a:gd name="connsiteY15" fmla="*/ 381555 h 733759"/>
              <a:gd name="connsiteX16" fmla="*/ 0 w 3043279"/>
              <a:gd name="connsiteY16" fmla="*/ 0 h 73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3279" h="733759" extrusionOk="0">
                <a:moveTo>
                  <a:pt x="0" y="0"/>
                </a:moveTo>
                <a:cubicBezTo>
                  <a:pt x="149696" y="-45159"/>
                  <a:pt x="286412" y="33184"/>
                  <a:pt x="476780" y="0"/>
                </a:cubicBezTo>
                <a:cubicBezTo>
                  <a:pt x="667148" y="-33184"/>
                  <a:pt x="807155" y="17034"/>
                  <a:pt x="892695" y="0"/>
                </a:cubicBezTo>
                <a:cubicBezTo>
                  <a:pt x="978236" y="-17034"/>
                  <a:pt x="1307904" y="52148"/>
                  <a:pt x="1460774" y="0"/>
                </a:cubicBezTo>
                <a:cubicBezTo>
                  <a:pt x="1613644" y="-52148"/>
                  <a:pt x="1739870" y="48083"/>
                  <a:pt x="1937554" y="0"/>
                </a:cubicBezTo>
                <a:cubicBezTo>
                  <a:pt x="2135238" y="-48083"/>
                  <a:pt x="2281423" y="20269"/>
                  <a:pt x="2414335" y="0"/>
                </a:cubicBezTo>
                <a:cubicBezTo>
                  <a:pt x="2547247" y="-20269"/>
                  <a:pt x="2915922" y="22133"/>
                  <a:pt x="3043279" y="0"/>
                </a:cubicBezTo>
                <a:cubicBezTo>
                  <a:pt x="3054242" y="153314"/>
                  <a:pt x="3008268" y="211980"/>
                  <a:pt x="3043279" y="352204"/>
                </a:cubicBezTo>
                <a:cubicBezTo>
                  <a:pt x="3078290" y="492428"/>
                  <a:pt x="3038325" y="654114"/>
                  <a:pt x="3043279" y="733759"/>
                </a:cubicBezTo>
                <a:cubicBezTo>
                  <a:pt x="2853342" y="755827"/>
                  <a:pt x="2713803" y="701551"/>
                  <a:pt x="2596931" y="733759"/>
                </a:cubicBezTo>
                <a:cubicBezTo>
                  <a:pt x="2480059" y="765967"/>
                  <a:pt x="2329494" y="716852"/>
                  <a:pt x="2089718" y="733759"/>
                </a:cubicBezTo>
                <a:cubicBezTo>
                  <a:pt x="1849942" y="750666"/>
                  <a:pt x="1773947" y="675516"/>
                  <a:pt x="1582505" y="733759"/>
                </a:cubicBezTo>
                <a:cubicBezTo>
                  <a:pt x="1391063" y="792002"/>
                  <a:pt x="1304307" y="705412"/>
                  <a:pt x="1105725" y="733759"/>
                </a:cubicBezTo>
                <a:cubicBezTo>
                  <a:pt x="907143" y="762106"/>
                  <a:pt x="744539" y="679111"/>
                  <a:pt x="537646" y="733759"/>
                </a:cubicBezTo>
                <a:cubicBezTo>
                  <a:pt x="330753" y="788407"/>
                  <a:pt x="225646" y="704073"/>
                  <a:pt x="0" y="733759"/>
                </a:cubicBezTo>
                <a:cubicBezTo>
                  <a:pt x="-40674" y="646271"/>
                  <a:pt x="11314" y="521103"/>
                  <a:pt x="0" y="381555"/>
                </a:cubicBezTo>
                <a:cubicBezTo>
                  <a:pt x="-11314" y="242007"/>
                  <a:pt x="44055" y="173081"/>
                  <a:pt x="0" y="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581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5D465-A779-9042-BFC4-19ADCFB9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7322"/>
            <a:ext cx="10972800" cy="4757980"/>
          </a:xfrm>
        </p:spPr>
        <p:txBody>
          <a:bodyPr>
            <a:normAutofit/>
          </a:bodyPr>
          <a:lstStyle/>
          <a:p>
            <a:r>
              <a:rPr lang="en-US" sz="2800" dirty="0"/>
              <a:t>Rules/Evaluation </a:t>
            </a:r>
          </a:p>
          <a:p>
            <a:r>
              <a:rPr lang="en-US" sz="2800" dirty="0"/>
              <a:t>Possible project topics?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endParaRPr lang="en-US" sz="2400" dirty="0">
              <a:hlinkClick r:id="rId3"/>
            </a:endParaRPr>
          </a:p>
          <a:p>
            <a:pPr lvl="1"/>
            <a:endParaRPr lang="en-KR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1CB9A-93EC-6547-9676-6E95EBA2A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823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F7FA-36E6-DDB7-2E60-ADB26404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3200" dirty="0"/>
              <a:t>초거대 </a:t>
            </a:r>
            <a:r>
              <a:rPr lang="en-US" altLang="ko-KR" sz="3200" dirty="0"/>
              <a:t>AI: Foundation Models</a:t>
            </a:r>
            <a:endParaRPr lang="en-KR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FB98D-A351-D62E-3495-B43BE336B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E9BF3-C429-6CF8-E575-4B069CAE9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ore-KR" altLang="en-US"/>
              <a:t>29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A0A938-AB66-140C-4249-545D540304EC}"/>
              </a:ext>
            </a:extLst>
          </p:cNvPr>
          <p:cNvGrpSpPr/>
          <p:nvPr/>
        </p:nvGrpSpPr>
        <p:grpSpPr>
          <a:xfrm>
            <a:off x="383028" y="648435"/>
            <a:ext cx="5338298" cy="2394849"/>
            <a:chOff x="1095959" y="2025757"/>
            <a:chExt cx="4840607" cy="2237242"/>
          </a:xfrm>
          <a:effectLst/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7DF0246-F77D-10FE-43F9-3A73B3936DDC}"/>
                </a:ext>
              </a:extLst>
            </p:cNvPr>
            <p:cNvGrpSpPr/>
            <p:nvPr/>
          </p:nvGrpSpPr>
          <p:grpSpPr>
            <a:xfrm>
              <a:off x="1095959" y="2025757"/>
              <a:ext cx="4641148" cy="2237242"/>
              <a:chOff x="800538" y="2039825"/>
              <a:chExt cx="4641148" cy="22372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685BE79-A001-AD79-D957-49E609E89E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779"/>
              <a:stretch/>
            </p:blipFill>
            <p:spPr>
              <a:xfrm>
                <a:off x="800538" y="2039825"/>
                <a:ext cx="4641148" cy="103532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53587F-42B3-33B3-FDED-2DB306A94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9686" y="3075150"/>
                <a:ext cx="4572000" cy="1201917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0403FD-41B8-F1D9-C4C0-51099A6E7D45}"/>
                </a:ext>
              </a:extLst>
            </p:cNvPr>
            <p:cNvSpPr/>
            <p:nvPr/>
          </p:nvSpPr>
          <p:spPr>
            <a:xfrm>
              <a:off x="1095959" y="2025757"/>
              <a:ext cx="4840607" cy="22372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EADC290-26F7-6836-10CD-65D57F4B6D80}"/>
              </a:ext>
            </a:extLst>
          </p:cNvPr>
          <p:cNvSpPr txBox="1"/>
          <p:nvPr/>
        </p:nvSpPr>
        <p:spPr>
          <a:xfrm>
            <a:off x="6072554" y="5886242"/>
            <a:ext cx="611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[ICCV23] RPT</a:t>
            </a:r>
            <a:r>
              <a:rPr lang="en-US" altLang="ko-KR" sz="1400" dirty="0"/>
              <a:t>.</a:t>
            </a:r>
            <a:r>
              <a:rPr lang="ko-KR" altLang="en-US" sz="1400" dirty="0"/>
              <a:t> 기초모델 위한 읽기 중심 프롬프트 튜닝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218A16-D90C-6C99-34C3-A0964578AF6D}"/>
              </a:ext>
            </a:extLst>
          </p:cNvPr>
          <p:cNvSpPr txBox="1"/>
          <p:nvPr/>
        </p:nvSpPr>
        <p:spPr>
          <a:xfrm>
            <a:off x="166636" y="3116718"/>
            <a:ext cx="565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KR" sz="1400" dirty="0"/>
              <a:t>[CVPR22] VT-TWIN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(1</a:t>
            </a:r>
            <a:r>
              <a:rPr lang="ko-KR" altLang="en-US" sz="1400" dirty="0" err="1"/>
              <a:t>억개</a:t>
            </a:r>
            <a:r>
              <a:rPr lang="ko-KR" altLang="en-US" sz="1400" dirty="0"/>
              <a:t> 유투브 클립학습</a:t>
            </a:r>
            <a:r>
              <a:rPr lang="en-US" altLang="ko-KR" sz="1400" dirty="0"/>
              <a:t>.</a:t>
            </a:r>
            <a:r>
              <a:rPr lang="ko-KR" altLang="en-US" sz="1400" dirty="0"/>
              <a:t> 비디오 기초모델</a:t>
            </a:r>
            <a:r>
              <a:rPr lang="en-US" altLang="ko-KR" sz="1400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75FAB1-12BF-91E2-0869-2C18475D2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3" t="4231" r="3620" b="4753"/>
          <a:stretch/>
        </p:blipFill>
        <p:spPr>
          <a:xfrm>
            <a:off x="6826824" y="695787"/>
            <a:ext cx="4414831" cy="22239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363406-8764-34FC-3841-8C92DE977BC0}"/>
              </a:ext>
            </a:extLst>
          </p:cNvPr>
          <p:cNvSpPr txBox="1"/>
          <p:nvPr/>
        </p:nvSpPr>
        <p:spPr>
          <a:xfrm>
            <a:off x="5867116" y="3085732"/>
            <a:ext cx="6047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buNone/>
            </a:pPr>
            <a:r>
              <a:rPr lang="en-US" altLang="ko-KR" sz="1400" dirty="0">
                <a:latin typeface="+mn-ea"/>
              </a:rPr>
              <a:t>[ICCV23]</a:t>
            </a:r>
            <a:r>
              <a:rPr lang="en-US" altLang="ko-KR" sz="1400" dirty="0"/>
              <a:t> </a:t>
            </a:r>
            <a:r>
              <a:rPr lang="ko-KR" altLang="en-US" sz="1400" dirty="0"/>
              <a:t>거대 동영상 기초모델 기반</a:t>
            </a:r>
            <a:r>
              <a:rPr lang="en-US" altLang="ko-KR" sz="1400" dirty="0"/>
              <a:t> </a:t>
            </a:r>
            <a:r>
              <a:rPr lang="ko-KR" altLang="en-US" sz="1400" dirty="0"/>
              <a:t>오픈</a:t>
            </a:r>
            <a:r>
              <a:rPr lang="en-US" altLang="ko-KR" sz="1400" dirty="0"/>
              <a:t>-</a:t>
            </a:r>
            <a:r>
              <a:rPr lang="ko-KR" altLang="en-US" sz="1400" dirty="0"/>
              <a:t>사전 비디오 </a:t>
            </a:r>
            <a:r>
              <a:rPr lang="en-US" altLang="ko-KR" sz="1400" dirty="0"/>
              <a:t>QA</a:t>
            </a:r>
            <a:r>
              <a:rPr lang="ko-KR" altLang="en-US" sz="1400" dirty="0"/>
              <a:t> 시스템</a:t>
            </a:r>
            <a:endParaRPr lang="en-US" altLang="ko-KR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D30688-C12C-ACC1-A540-5B7FA9FBA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41" y="3503678"/>
            <a:ext cx="5338298" cy="23725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02AA5C-2F90-1BF3-3CB3-E456AB3302F8}"/>
              </a:ext>
            </a:extLst>
          </p:cNvPr>
          <p:cNvSpPr txBox="1"/>
          <p:nvPr/>
        </p:nvSpPr>
        <p:spPr>
          <a:xfrm>
            <a:off x="166636" y="5889417"/>
            <a:ext cx="5193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[ICCV23] DAPT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CLIP </a:t>
            </a:r>
            <a:r>
              <a:rPr lang="ko-KR" altLang="en-US" sz="1400" dirty="0"/>
              <a:t>기반 </a:t>
            </a:r>
            <a:r>
              <a:rPr lang="en-US" altLang="ko-KR" sz="1400" dirty="0"/>
              <a:t>few-shot learning</a:t>
            </a:r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F95CED-7339-21B6-73C1-1270E02C7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040" y="3465578"/>
            <a:ext cx="5740968" cy="23725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293160A-6B8B-5993-7896-EB0EAE1CA402}"/>
              </a:ext>
            </a:extLst>
          </p:cNvPr>
          <p:cNvSpPr/>
          <p:nvPr/>
        </p:nvSpPr>
        <p:spPr>
          <a:xfrm>
            <a:off x="6153472" y="641942"/>
            <a:ext cx="5761536" cy="236324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8154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56A7-5195-CCB1-F377-F4FC8EB6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Contrastive Learning (CLIP)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26FEDF-E098-FD34-4A64-89DE48261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1603"/>
            <a:ext cx="10515600" cy="387938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46CEC9-8ED7-8460-E08B-31D81DBE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D2ED4-B345-AFFB-01E5-D395AD642FA3}"/>
              </a:ext>
            </a:extLst>
          </p:cNvPr>
          <p:cNvSpPr txBox="1"/>
          <p:nvPr/>
        </p:nvSpPr>
        <p:spPr>
          <a:xfrm>
            <a:off x="156436" y="5731455"/>
            <a:ext cx="6131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Self-Supervised Learning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자</a:t>
            </a:r>
            <a:r>
              <a:rPr lang="ko-KR" altLang="en-US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34" charset="-127"/>
              </a:rPr>
              <a:t>기지도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학습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+mn-cs"/>
              </a:rPr>
              <a:t>)</a:t>
            </a:r>
            <a:endParaRPr kumimoji="0" lang="en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F0A0B-C5F8-667E-F4A9-39AC6F8A8E95}"/>
              </a:ext>
            </a:extLst>
          </p:cNvPr>
          <p:cNvSpPr txBox="1"/>
          <p:nvPr/>
        </p:nvSpPr>
        <p:spPr>
          <a:xfrm>
            <a:off x="4594659" y="5800705"/>
            <a:ext cx="7440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Radford, Alec, et al. "Learning transferable visual models from natural language supervision." 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ICML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2021.</a:t>
            </a:r>
            <a:endParaRPr kumimoji="0" lang="en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E81DB-4845-52BE-B145-B3E691EAEEBC}"/>
              </a:ext>
            </a:extLst>
          </p:cNvPr>
          <p:cNvSpPr txBox="1"/>
          <p:nvPr/>
        </p:nvSpPr>
        <p:spPr>
          <a:xfrm>
            <a:off x="9271399" y="1582964"/>
            <a:ext cx="2786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photo of _______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프롬프트</a:t>
            </a:r>
            <a:r>
              <a:rPr lang="ko-KR" altLang="en-US" dirty="0"/>
              <a:t>엔지니어링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FF0000"/>
                </a:solidFill>
              </a:rPr>
              <a:t>제로샷</a:t>
            </a:r>
            <a:r>
              <a:rPr lang="ko-KR" altLang="en-US" dirty="0"/>
              <a:t> 분류기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D6AA3-055C-2A51-EA18-26B5684C8052}"/>
              </a:ext>
            </a:extLst>
          </p:cNvPr>
          <p:cNvSpPr/>
          <p:nvPr/>
        </p:nvSpPr>
        <p:spPr>
          <a:xfrm>
            <a:off x="7260913" y="2416413"/>
            <a:ext cx="913603" cy="733759"/>
          </a:xfrm>
          <a:custGeom>
            <a:avLst/>
            <a:gdLst>
              <a:gd name="connsiteX0" fmla="*/ 0 w 913603"/>
              <a:gd name="connsiteY0" fmla="*/ 0 h 733759"/>
              <a:gd name="connsiteX1" fmla="*/ 447665 w 913603"/>
              <a:gd name="connsiteY1" fmla="*/ 0 h 733759"/>
              <a:gd name="connsiteX2" fmla="*/ 913603 w 913603"/>
              <a:gd name="connsiteY2" fmla="*/ 0 h 733759"/>
              <a:gd name="connsiteX3" fmla="*/ 913603 w 913603"/>
              <a:gd name="connsiteY3" fmla="*/ 381555 h 733759"/>
              <a:gd name="connsiteX4" fmla="*/ 913603 w 913603"/>
              <a:gd name="connsiteY4" fmla="*/ 733759 h 733759"/>
              <a:gd name="connsiteX5" fmla="*/ 475074 w 913603"/>
              <a:gd name="connsiteY5" fmla="*/ 733759 h 733759"/>
              <a:gd name="connsiteX6" fmla="*/ 0 w 913603"/>
              <a:gd name="connsiteY6" fmla="*/ 733759 h 733759"/>
              <a:gd name="connsiteX7" fmla="*/ 0 w 913603"/>
              <a:gd name="connsiteY7" fmla="*/ 381555 h 733759"/>
              <a:gd name="connsiteX8" fmla="*/ 0 w 913603"/>
              <a:gd name="connsiteY8" fmla="*/ 0 h 73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3603" h="733759" extrusionOk="0">
                <a:moveTo>
                  <a:pt x="0" y="0"/>
                </a:moveTo>
                <a:cubicBezTo>
                  <a:pt x="186533" y="-36907"/>
                  <a:pt x="248820" y="7756"/>
                  <a:pt x="447665" y="0"/>
                </a:cubicBezTo>
                <a:cubicBezTo>
                  <a:pt x="646511" y="-7756"/>
                  <a:pt x="806782" y="9743"/>
                  <a:pt x="913603" y="0"/>
                </a:cubicBezTo>
                <a:cubicBezTo>
                  <a:pt x="937999" y="132301"/>
                  <a:pt x="869445" y="218359"/>
                  <a:pt x="913603" y="381555"/>
                </a:cubicBezTo>
                <a:cubicBezTo>
                  <a:pt x="957761" y="544752"/>
                  <a:pt x="899507" y="569381"/>
                  <a:pt x="913603" y="733759"/>
                </a:cubicBezTo>
                <a:cubicBezTo>
                  <a:pt x="755530" y="752539"/>
                  <a:pt x="605592" y="703126"/>
                  <a:pt x="475074" y="733759"/>
                </a:cubicBezTo>
                <a:cubicBezTo>
                  <a:pt x="344556" y="764392"/>
                  <a:pt x="213337" y="712179"/>
                  <a:pt x="0" y="733759"/>
                </a:cubicBezTo>
                <a:cubicBezTo>
                  <a:pt x="-42040" y="578182"/>
                  <a:pt x="6143" y="506502"/>
                  <a:pt x="0" y="381555"/>
                </a:cubicBezTo>
                <a:cubicBezTo>
                  <a:pt x="-6143" y="256608"/>
                  <a:pt x="4365" y="131793"/>
                  <a:pt x="0" y="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BE9370-79E6-7403-B2AA-D78B2A74861C}"/>
              </a:ext>
            </a:extLst>
          </p:cNvPr>
          <p:cNvSpPr/>
          <p:nvPr/>
        </p:nvSpPr>
        <p:spPr>
          <a:xfrm>
            <a:off x="9867999" y="5182363"/>
            <a:ext cx="913603" cy="595260"/>
          </a:xfrm>
          <a:custGeom>
            <a:avLst/>
            <a:gdLst>
              <a:gd name="connsiteX0" fmla="*/ 0 w 913603"/>
              <a:gd name="connsiteY0" fmla="*/ 0 h 595260"/>
              <a:gd name="connsiteX1" fmla="*/ 447665 w 913603"/>
              <a:gd name="connsiteY1" fmla="*/ 0 h 595260"/>
              <a:gd name="connsiteX2" fmla="*/ 913603 w 913603"/>
              <a:gd name="connsiteY2" fmla="*/ 0 h 595260"/>
              <a:gd name="connsiteX3" fmla="*/ 913603 w 913603"/>
              <a:gd name="connsiteY3" fmla="*/ 595260 h 595260"/>
              <a:gd name="connsiteX4" fmla="*/ 456802 w 913603"/>
              <a:gd name="connsiteY4" fmla="*/ 595260 h 595260"/>
              <a:gd name="connsiteX5" fmla="*/ 0 w 913603"/>
              <a:gd name="connsiteY5" fmla="*/ 595260 h 595260"/>
              <a:gd name="connsiteX6" fmla="*/ 0 w 913603"/>
              <a:gd name="connsiteY6" fmla="*/ 0 h 59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3603" h="595260" extrusionOk="0">
                <a:moveTo>
                  <a:pt x="0" y="0"/>
                </a:moveTo>
                <a:cubicBezTo>
                  <a:pt x="186533" y="-36907"/>
                  <a:pt x="248820" y="7756"/>
                  <a:pt x="447665" y="0"/>
                </a:cubicBezTo>
                <a:cubicBezTo>
                  <a:pt x="646511" y="-7756"/>
                  <a:pt x="806782" y="9743"/>
                  <a:pt x="913603" y="0"/>
                </a:cubicBezTo>
                <a:cubicBezTo>
                  <a:pt x="935256" y="233843"/>
                  <a:pt x="854860" y="449955"/>
                  <a:pt x="913603" y="595260"/>
                </a:cubicBezTo>
                <a:cubicBezTo>
                  <a:pt x="809318" y="606504"/>
                  <a:pt x="572869" y="571274"/>
                  <a:pt x="456802" y="595260"/>
                </a:cubicBezTo>
                <a:cubicBezTo>
                  <a:pt x="340735" y="619246"/>
                  <a:pt x="155869" y="561299"/>
                  <a:pt x="0" y="595260"/>
                </a:cubicBezTo>
                <a:cubicBezTo>
                  <a:pt x="-303" y="468100"/>
                  <a:pt x="62576" y="149370"/>
                  <a:pt x="0" y="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3744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159F-9001-CAEA-5CAB-A80C337D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Prompt Learning (CoOp)</a:t>
            </a:r>
          </a:p>
        </p:txBody>
      </p:sp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77D05080-3A5A-FB82-C7DA-A6E9B3F3D742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9886" y="1825625"/>
            <a:ext cx="951222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35AD-111F-699C-4258-6B526F2C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25502-B426-F9B2-4F71-9C98CE6B976C}"/>
              </a:ext>
            </a:extLst>
          </p:cNvPr>
          <p:cNvSpPr txBox="1"/>
          <p:nvPr/>
        </p:nvSpPr>
        <p:spPr>
          <a:xfrm>
            <a:off x="160421" y="5972247"/>
            <a:ext cx="612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solidFill>
                  <a:srgbClr val="222222"/>
                </a:solidFill>
                <a:highlight>
                  <a:schemeClr val="lt1"/>
                </a:highlight>
              </a:rPr>
              <a:t>Learning to prompt for vision-language models (IJCV 2022)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CDB302-50CE-C472-084E-D852FD577EB6}"/>
              </a:ext>
            </a:extLst>
          </p:cNvPr>
          <p:cNvGrpSpPr/>
          <p:nvPr/>
        </p:nvGrpSpPr>
        <p:grpSpPr>
          <a:xfrm>
            <a:off x="1156963" y="1494463"/>
            <a:ext cx="5275477" cy="1473589"/>
            <a:chOff x="1156963" y="1494463"/>
            <a:chExt cx="5275477" cy="14735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7AE451-D1EC-0B57-2A8E-457545CC9FEE}"/>
                </a:ext>
              </a:extLst>
            </p:cNvPr>
            <p:cNvSpPr txBox="1"/>
            <p:nvPr/>
          </p:nvSpPr>
          <p:spPr>
            <a:xfrm>
              <a:off x="1156963" y="1494463"/>
              <a:ext cx="2786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~ A photo of _______</a:t>
              </a:r>
            </a:p>
            <a:p>
              <a:endParaRPr lang="en-KR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DE7545-BAF0-E649-51D8-7BF36344DE32}"/>
                </a:ext>
              </a:extLst>
            </p:cNvPr>
            <p:cNvSpPr txBox="1"/>
            <p:nvPr/>
          </p:nvSpPr>
          <p:spPr>
            <a:xfrm>
              <a:off x="3645809" y="1497343"/>
              <a:ext cx="2786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Prompt tuning</a:t>
              </a:r>
              <a:endParaRPr lang="en-K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2434FA-D297-70A2-8A30-4F7871CA5EBC}"/>
                </a:ext>
              </a:extLst>
            </p:cNvPr>
            <p:cNvSpPr/>
            <p:nvPr/>
          </p:nvSpPr>
          <p:spPr>
            <a:xfrm>
              <a:off x="1156963" y="1889222"/>
              <a:ext cx="2509415" cy="1078830"/>
            </a:xfrm>
            <a:custGeom>
              <a:avLst/>
              <a:gdLst>
                <a:gd name="connsiteX0" fmla="*/ 0 w 2509415"/>
                <a:gd name="connsiteY0" fmla="*/ 0 h 1078830"/>
                <a:gd name="connsiteX1" fmla="*/ 476789 w 2509415"/>
                <a:gd name="connsiteY1" fmla="*/ 0 h 1078830"/>
                <a:gd name="connsiteX2" fmla="*/ 903389 w 2509415"/>
                <a:gd name="connsiteY2" fmla="*/ 0 h 1078830"/>
                <a:gd name="connsiteX3" fmla="*/ 1455461 w 2509415"/>
                <a:gd name="connsiteY3" fmla="*/ 0 h 1078830"/>
                <a:gd name="connsiteX4" fmla="*/ 1932250 w 2509415"/>
                <a:gd name="connsiteY4" fmla="*/ 0 h 1078830"/>
                <a:gd name="connsiteX5" fmla="*/ 2509415 w 2509415"/>
                <a:gd name="connsiteY5" fmla="*/ 0 h 1078830"/>
                <a:gd name="connsiteX6" fmla="*/ 2509415 w 2509415"/>
                <a:gd name="connsiteY6" fmla="*/ 560992 h 1078830"/>
                <a:gd name="connsiteX7" fmla="*/ 2509415 w 2509415"/>
                <a:gd name="connsiteY7" fmla="*/ 1078830 h 1078830"/>
                <a:gd name="connsiteX8" fmla="*/ 2007532 w 2509415"/>
                <a:gd name="connsiteY8" fmla="*/ 1078830 h 1078830"/>
                <a:gd name="connsiteX9" fmla="*/ 1580931 w 2509415"/>
                <a:gd name="connsiteY9" fmla="*/ 1078830 h 1078830"/>
                <a:gd name="connsiteX10" fmla="*/ 1079048 w 2509415"/>
                <a:gd name="connsiteY10" fmla="*/ 1078830 h 1078830"/>
                <a:gd name="connsiteX11" fmla="*/ 577165 w 2509415"/>
                <a:gd name="connsiteY11" fmla="*/ 1078830 h 1078830"/>
                <a:gd name="connsiteX12" fmla="*/ 0 w 2509415"/>
                <a:gd name="connsiteY12" fmla="*/ 1078830 h 1078830"/>
                <a:gd name="connsiteX13" fmla="*/ 0 w 2509415"/>
                <a:gd name="connsiteY13" fmla="*/ 517838 h 1078830"/>
                <a:gd name="connsiteX14" fmla="*/ 0 w 2509415"/>
                <a:gd name="connsiteY14" fmla="*/ 0 h 107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09415" h="1078830" extrusionOk="0">
                  <a:moveTo>
                    <a:pt x="0" y="0"/>
                  </a:moveTo>
                  <a:cubicBezTo>
                    <a:pt x="126146" y="-15862"/>
                    <a:pt x="255869" y="40058"/>
                    <a:pt x="476789" y="0"/>
                  </a:cubicBezTo>
                  <a:cubicBezTo>
                    <a:pt x="697709" y="-40058"/>
                    <a:pt x="748822" y="48785"/>
                    <a:pt x="903389" y="0"/>
                  </a:cubicBezTo>
                  <a:cubicBezTo>
                    <a:pt x="1057956" y="-48785"/>
                    <a:pt x="1210756" y="48864"/>
                    <a:pt x="1455461" y="0"/>
                  </a:cubicBezTo>
                  <a:cubicBezTo>
                    <a:pt x="1700166" y="-48864"/>
                    <a:pt x="1707462" y="47883"/>
                    <a:pt x="1932250" y="0"/>
                  </a:cubicBezTo>
                  <a:cubicBezTo>
                    <a:pt x="2157038" y="-47883"/>
                    <a:pt x="2356704" y="60006"/>
                    <a:pt x="2509415" y="0"/>
                  </a:cubicBezTo>
                  <a:cubicBezTo>
                    <a:pt x="2524636" y="182227"/>
                    <a:pt x="2467631" y="283579"/>
                    <a:pt x="2509415" y="560992"/>
                  </a:cubicBezTo>
                  <a:cubicBezTo>
                    <a:pt x="2551199" y="838405"/>
                    <a:pt x="2489069" y="927409"/>
                    <a:pt x="2509415" y="1078830"/>
                  </a:cubicBezTo>
                  <a:cubicBezTo>
                    <a:pt x="2328694" y="1109155"/>
                    <a:pt x="2234602" y="1053536"/>
                    <a:pt x="2007532" y="1078830"/>
                  </a:cubicBezTo>
                  <a:cubicBezTo>
                    <a:pt x="1780462" y="1104124"/>
                    <a:pt x="1708723" y="1075600"/>
                    <a:pt x="1580931" y="1078830"/>
                  </a:cubicBezTo>
                  <a:cubicBezTo>
                    <a:pt x="1453139" y="1082060"/>
                    <a:pt x="1285642" y="1043085"/>
                    <a:pt x="1079048" y="1078830"/>
                  </a:cubicBezTo>
                  <a:cubicBezTo>
                    <a:pt x="872454" y="1114575"/>
                    <a:pt x="715316" y="1067804"/>
                    <a:pt x="577165" y="1078830"/>
                  </a:cubicBezTo>
                  <a:cubicBezTo>
                    <a:pt x="439014" y="1089856"/>
                    <a:pt x="268918" y="1023697"/>
                    <a:pt x="0" y="1078830"/>
                  </a:cubicBezTo>
                  <a:cubicBezTo>
                    <a:pt x="-26860" y="903366"/>
                    <a:pt x="65532" y="710544"/>
                    <a:pt x="0" y="517838"/>
                  </a:cubicBezTo>
                  <a:cubicBezTo>
                    <a:pt x="-65532" y="325132"/>
                    <a:pt x="7522" y="152737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5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159F-9001-CAEA-5CAB-A80C337D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CoCoOp</a:t>
            </a:r>
          </a:p>
        </p:txBody>
      </p:sp>
      <p:pic>
        <p:nvPicPr>
          <p:cNvPr id="7" name="Google Shape;61;p14">
            <a:extLst>
              <a:ext uri="{FF2B5EF4-FFF2-40B4-BE49-F238E27FC236}">
                <a16:creationId xmlns:a16="http://schemas.microsoft.com/office/drawing/2014/main" id="{4E592770-8646-0CC2-5BB6-6D475FB8D5D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3207" y="1825625"/>
            <a:ext cx="8425586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FC765-1B33-CCC5-9500-E9F70F5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8A111-CB41-0F03-21D7-076F6471B0F0}"/>
              </a:ext>
            </a:extLst>
          </p:cNvPr>
          <p:cNvSpPr txBox="1"/>
          <p:nvPr/>
        </p:nvSpPr>
        <p:spPr>
          <a:xfrm>
            <a:off x="0" y="6101232"/>
            <a:ext cx="688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solidFill>
                  <a:srgbClr val="222222"/>
                </a:solidFill>
                <a:highlight>
                  <a:schemeClr val="lt1"/>
                </a:highlight>
              </a:rPr>
              <a:t>Conditional prompt learning for vision-language models (CVPR 2022)</a:t>
            </a:r>
            <a:endParaRPr lang="en-US" sz="1800" dirty="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A36654-0AE9-1DF9-0581-8A942C5B1D7A}"/>
              </a:ext>
            </a:extLst>
          </p:cNvPr>
          <p:cNvSpPr/>
          <p:nvPr/>
        </p:nvSpPr>
        <p:spPr>
          <a:xfrm>
            <a:off x="2173574" y="3056313"/>
            <a:ext cx="1918742" cy="2714900"/>
          </a:xfrm>
          <a:custGeom>
            <a:avLst/>
            <a:gdLst>
              <a:gd name="connsiteX0" fmla="*/ 0 w 1918742"/>
              <a:gd name="connsiteY0" fmla="*/ 0 h 2714900"/>
              <a:gd name="connsiteX1" fmla="*/ 460498 w 1918742"/>
              <a:gd name="connsiteY1" fmla="*/ 0 h 2714900"/>
              <a:gd name="connsiteX2" fmla="*/ 882621 w 1918742"/>
              <a:gd name="connsiteY2" fmla="*/ 0 h 2714900"/>
              <a:gd name="connsiteX3" fmla="*/ 1400682 w 1918742"/>
              <a:gd name="connsiteY3" fmla="*/ 0 h 2714900"/>
              <a:gd name="connsiteX4" fmla="*/ 1918742 w 1918742"/>
              <a:gd name="connsiteY4" fmla="*/ 0 h 2714900"/>
              <a:gd name="connsiteX5" fmla="*/ 1918742 w 1918742"/>
              <a:gd name="connsiteY5" fmla="*/ 515831 h 2714900"/>
              <a:gd name="connsiteX6" fmla="*/ 1918742 w 1918742"/>
              <a:gd name="connsiteY6" fmla="*/ 1004513 h 2714900"/>
              <a:gd name="connsiteX7" fmla="*/ 1918742 w 1918742"/>
              <a:gd name="connsiteY7" fmla="*/ 1547493 h 2714900"/>
              <a:gd name="connsiteX8" fmla="*/ 1918742 w 1918742"/>
              <a:gd name="connsiteY8" fmla="*/ 2090473 h 2714900"/>
              <a:gd name="connsiteX9" fmla="*/ 1918742 w 1918742"/>
              <a:gd name="connsiteY9" fmla="*/ 2714900 h 2714900"/>
              <a:gd name="connsiteX10" fmla="*/ 1477431 w 1918742"/>
              <a:gd name="connsiteY10" fmla="*/ 2714900 h 2714900"/>
              <a:gd name="connsiteX11" fmla="*/ 997746 w 1918742"/>
              <a:gd name="connsiteY11" fmla="*/ 2714900 h 2714900"/>
              <a:gd name="connsiteX12" fmla="*/ 537248 w 1918742"/>
              <a:gd name="connsiteY12" fmla="*/ 2714900 h 2714900"/>
              <a:gd name="connsiteX13" fmla="*/ 0 w 1918742"/>
              <a:gd name="connsiteY13" fmla="*/ 2714900 h 2714900"/>
              <a:gd name="connsiteX14" fmla="*/ 0 w 1918742"/>
              <a:gd name="connsiteY14" fmla="*/ 2117622 h 2714900"/>
              <a:gd name="connsiteX15" fmla="*/ 0 w 1918742"/>
              <a:gd name="connsiteY15" fmla="*/ 1520344 h 2714900"/>
              <a:gd name="connsiteX16" fmla="*/ 0 w 1918742"/>
              <a:gd name="connsiteY16" fmla="*/ 977364 h 2714900"/>
              <a:gd name="connsiteX17" fmla="*/ 0 w 1918742"/>
              <a:gd name="connsiteY17" fmla="*/ 0 h 27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18742" h="2714900" extrusionOk="0">
                <a:moveTo>
                  <a:pt x="0" y="0"/>
                </a:moveTo>
                <a:cubicBezTo>
                  <a:pt x="204482" y="-47770"/>
                  <a:pt x="282475" y="37489"/>
                  <a:pt x="460498" y="0"/>
                </a:cubicBezTo>
                <a:cubicBezTo>
                  <a:pt x="638521" y="-37489"/>
                  <a:pt x="762180" y="1468"/>
                  <a:pt x="882621" y="0"/>
                </a:cubicBezTo>
                <a:cubicBezTo>
                  <a:pt x="1003062" y="-1468"/>
                  <a:pt x="1287785" y="3076"/>
                  <a:pt x="1400682" y="0"/>
                </a:cubicBezTo>
                <a:cubicBezTo>
                  <a:pt x="1513579" y="-3076"/>
                  <a:pt x="1737410" y="59222"/>
                  <a:pt x="1918742" y="0"/>
                </a:cubicBezTo>
                <a:cubicBezTo>
                  <a:pt x="1938261" y="128706"/>
                  <a:pt x="1908978" y="317757"/>
                  <a:pt x="1918742" y="515831"/>
                </a:cubicBezTo>
                <a:cubicBezTo>
                  <a:pt x="1928506" y="713905"/>
                  <a:pt x="1870245" y="878389"/>
                  <a:pt x="1918742" y="1004513"/>
                </a:cubicBezTo>
                <a:cubicBezTo>
                  <a:pt x="1967239" y="1130637"/>
                  <a:pt x="1898773" y="1323647"/>
                  <a:pt x="1918742" y="1547493"/>
                </a:cubicBezTo>
                <a:cubicBezTo>
                  <a:pt x="1938711" y="1771339"/>
                  <a:pt x="1905141" y="1835423"/>
                  <a:pt x="1918742" y="2090473"/>
                </a:cubicBezTo>
                <a:cubicBezTo>
                  <a:pt x="1932343" y="2345523"/>
                  <a:pt x="1850282" y="2406469"/>
                  <a:pt x="1918742" y="2714900"/>
                </a:cubicBezTo>
                <a:cubicBezTo>
                  <a:pt x="1768507" y="2724160"/>
                  <a:pt x="1605386" y="2693232"/>
                  <a:pt x="1477431" y="2714900"/>
                </a:cubicBezTo>
                <a:cubicBezTo>
                  <a:pt x="1349476" y="2736568"/>
                  <a:pt x="1094489" y="2713086"/>
                  <a:pt x="997746" y="2714900"/>
                </a:cubicBezTo>
                <a:cubicBezTo>
                  <a:pt x="901004" y="2716714"/>
                  <a:pt x="741445" y="2665558"/>
                  <a:pt x="537248" y="2714900"/>
                </a:cubicBezTo>
                <a:cubicBezTo>
                  <a:pt x="333051" y="2764242"/>
                  <a:pt x="173343" y="2681130"/>
                  <a:pt x="0" y="2714900"/>
                </a:cubicBezTo>
                <a:cubicBezTo>
                  <a:pt x="-53361" y="2450770"/>
                  <a:pt x="42217" y="2409305"/>
                  <a:pt x="0" y="2117622"/>
                </a:cubicBezTo>
                <a:cubicBezTo>
                  <a:pt x="-42217" y="1825939"/>
                  <a:pt x="60835" y="1675482"/>
                  <a:pt x="0" y="1520344"/>
                </a:cubicBezTo>
                <a:cubicBezTo>
                  <a:pt x="-60835" y="1365206"/>
                  <a:pt x="43360" y="1222540"/>
                  <a:pt x="0" y="977364"/>
                </a:cubicBezTo>
                <a:cubicBezTo>
                  <a:pt x="-43360" y="732188"/>
                  <a:pt x="28751" y="281832"/>
                  <a:pt x="0" y="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40965-F60A-EEE0-173E-93D6D90F9AC2}"/>
              </a:ext>
            </a:extLst>
          </p:cNvPr>
          <p:cNvSpPr txBox="1"/>
          <p:nvPr/>
        </p:nvSpPr>
        <p:spPr>
          <a:xfrm>
            <a:off x="4287936" y="5731484"/>
            <a:ext cx="381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Image-aware prompt modulation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196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45D0-C845-5F51-2F92-B59E7561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Our Observation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9E25E3-A5C9-1834-5615-253D5F650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189" y="1825625"/>
            <a:ext cx="7657621" cy="43513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DB922-FD5F-53FB-07A9-01F198ED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ore-KR" altLang="en-US"/>
              <a:t>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710AE-83EF-1C93-0B93-7A4BA7044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510" y="1810635"/>
            <a:ext cx="3081143" cy="4519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E79FC-797A-6912-5550-F38425DB6150}"/>
              </a:ext>
            </a:extLst>
          </p:cNvPr>
          <p:cNvSpPr txBox="1"/>
          <p:nvPr/>
        </p:nvSpPr>
        <p:spPr>
          <a:xfrm>
            <a:off x="1020052" y="5960837"/>
            <a:ext cx="616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Linear Probe achieved better performance with small VAR (std).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895023-C6CD-1D6C-2456-BE553DE21BDB}"/>
              </a:ext>
            </a:extLst>
          </p:cNvPr>
          <p:cNvSpPr txBox="1"/>
          <p:nvPr/>
        </p:nvSpPr>
        <p:spPr>
          <a:xfrm>
            <a:off x="3484262" y="6488668"/>
            <a:ext cx="558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[ICCV23] Read-only Prompt Optimization</a:t>
            </a:r>
            <a:endParaRPr lang="en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12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F0328-67C9-0C15-C1C8-94B2E74C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Read-only Prompt Optimization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7CA197-9195-A711-EABF-385E10EA6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980" y="1825625"/>
            <a:ext cx="9386040" cy="43513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E27F8-4650-F019-49AE-008A8D7F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88AD9-7CAA-CD20-4D39-FF595CCEEADD}"/>
              </a:ext>
            </a:extLst>
          </p:cNvPr>
          <p:cNvSpPr txBox="1"/>
          <p:nvPr/>
        </p:nvSpPr>
        <p:spPr>
          <a:xfrm>
            <a:off x="3484262" y="6488668"/>
            <a:ext cx="558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[ICCV23] Read-only Prompt Optimization</a:t>
            </a:r>
            <a:endParaRPr lang="en-KR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F874D-BD23-3563-72B4-0BB460565A56}"/>
              </a:ext>
            </a:extLst>
          </p:cNvPr>
          <p:cNvSpPr/>
          <p:nvPr/>
        </p:nvSpPr>
        <p:spPr>
          <a:xfrm>
            <a:off x="1334125" y="2786490"/>
            <a:ext cx="1274164" cy="3044684"/>
          </a:xfrm>
          <a:custGeom>
            <a:avLst/>
            <a:gdLst>
              <a:gd name="connsiteX0" fmla="*/ 0 w 1274164"/>
              <a:gd name="connsiteY0" fmla="*/ 0 h 3044684"/>
              <a:gd name="connsiteX1" fmla="*/ 411980 w 1274164"/>
              <a:gd name="connsiteY1" fmla="*/ 0 h 3044684"/>
              <a:gd name="connsiteX2" fmla="*/ 798476 w 1274164"/>
              <a:gd name="connsiteY2" fmla="*/ 0 h 3044684"/>
              <a:gd name="connsiteX3" fmla="*/ 1274164 w 1274164"/>
              <a:gd name="connsiteY3" fmla="*/ 0 h 3044684"/>
              <a:gd name="connsiteX4" fmla="*/ 1274164 w 1274164"/>
              <a:gd name="connsiteY4" fmla="*/ 477000 h 3044684"/>
              <a:gd name="connsiteX5" fmla="*/ 1274164 w 1274164"/>
              <a:gd name="connsiteY5" fmla="*/ 923554 h 3044684"/>
              <a:gd name="connsiteX6" fmla="*/ 1274164 w 1274164"/>
              <a:gd name="connsiteY6" fmla="*/ 1370108 h 3044684"/>
              <a:gd name="connsiteX7" fmla="*/ 1274164 w 1274164"/>
              <a:gd name="connsiteY7" fmla="*/ 1877555 h 3044684"/>
              <a:gd name="connsiteX8" fmla="*/ 1274164 w 1274164"/>
              <a:gd name="connsiteY8" fmla="*/ 2385002 h 3044684"/>
              <a:gd name="connsiteX9" fmla="*/ 1274164 w 1274164"/>
              <a:gd name="connsiteY9" fmla="*/ 3044684 h 3044684"/>
              <a:gd name="connsiteX10" fmla="*/ 874926 w 1274164"/>
              <a:gd name="connsiteY10" fmla="*/ 3044684 h 3044684"/>
              <a:gd name="connsiteX11" fmla="*/ 450205 w 1274164"/>
              <a:gd name="connsiteY11" fmla="*/ 3044684 h 3044684"/>
              <a:gd name="connsiteX12" fmla="*/ 0 w 1274164"/>
              <a:gd name="connsiteY12" fmla="*/ 3044684 h 3044684"/>
              <a:gd name="connsiteX13" fmla="*/ 0 w 1274164"/>
              <a:gd name="connsiteY13" fmla="*/ 2476343 h 3044684"/>
              <a:gd name="connsiteX14" fmla="*/ 0 w 1274164"/>
              <a:gd name="connsiteY14" fmla="*/ 1908002 h 3044684"/>
              <a:gd name="connsiteX15" fmla="*/ 0 w 1274164"/>
              <a:gd name="connsiteY15" fmla="*/ 1339661 h 3044684"/>
              <a:gd name="connsiteX16" fmla="*/ 0 w 1274164"/>
              <a:gd name="connsiteY16" fmla="*/ 832214 h 3044684"/>
              <a:gd name="connsiteX17" fmla="*/ 0 w 1274164"/>
              <a:gd name="connsiteY17" fmla="*/ 0 h 304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74164" h="3044684" extrusionOk="0">
                <a:moveTo>
                  <a:pt x="0" y="0"/>
                </a:moveTo>
                <a:cubicBezTo>
                  <a:pt x="139516" y="-7179"/>
                  <a:pt x="322667" y="11613"/>
                  <a:pt x="411980" y="0"/>
                </a:cubicBezTo>
                <a:cubicBezTo>
                  <a:pt x="501293" y="-11613"/>
                  <a:pt x="674542" y="17085"/>
                  <a:pt x="798476" y="0"/>
                </a:cubicBezTo>
                <a:cubicBezTo>
                  <a:pt x="922410" y="-17085"/>
                  <a:pt x="1072148" y="32248"/>
                  <a:pt x="1274164" y="0"/>
                </a:cubicBezTo>
                <a:cubicBezTo>
                  <a:pt x="1288231" y="189169"/>
                  <a:pt x="1229964" y="304281"/>
                  <a:pt x="1274164" y="477000"/>
                </a:cubicBezTo>
                <a:cubicBezTo>
                  <a:pt x="1318364" y="649719"/>
                  <a:pt x="1221156" y="799212"/>
                  <a:pt x="1274164" y="923554"/>
                </a:cubicBezTo>
                <a:cubicBezTo>
                  <a:pt x="1327172" y="1047896"/>
                  <a:pt x="1246040" y="1163673"/>
                  <a:pt x="1274164" y="1370108"/>
                </a:cubicBezTo>
                <a:cubicBezTo>
                  <a:pt x="1302288" y="1576543"/>
                  <a:pt x="1253962" y="1628865"/>
                  <a:pt x="1274164" y="1877555"/>
                </a:cubicBezTo>
                <a:cubicBezTo>
                  <a:pt x="1294366" y="2126245"/>
                  <a:pt x="1213924" y="2265004"/>
                  <a:pt x="1274164" y="2385002"/>
                </a:cubicBezTo>
                <a:cubicBezTo>
                  <a:pt x="1334404" y="2505000"/>
                  <a:pt x="1265528" y="2838590"/>
                  <a:pt x="1274164" y="3044684"/>
                </a:cubicBezTo>
                <a:cubicBezTo>
                  <a:pt x="1083200" y="3054783"/>
                  <a:pt x="988136" y="2999054"/>
                  <a:pt x="874926" y="3044684"/>
                </a:cubicBezTo>
                <a:cubicBezTo>
                  <a:pt x="761716" y="3090314"/>
                  <a:pt x="548329" y="3018529"/>
                  <a:pt x="450205" y="3044684"/>
                </a:cubicBezTo>
                <a:cubicBezTo>
                  <a:pt x="352081" y="3070839"/>
                  <a:pt x="140502" y="3031499"/>
                  <a:pt x="0" y="3044684"/>
                </a:cubicBezTo>
                <a:cubicBezTo>
                  <a:pt x="-29873" y="2899299"/>
                  <a:pt x="14927" y="2628122"/>
                  <a:pt x="0" y="2476343"/>
                </a:cubicBezTo>
                <a:cubicBezTo>
                  <a:pt x="-14927" y="2324564"/>
                  <a:pt x="4743" y="2159439"/>
                  <a:pt x="0" y="1908002"/>
                </a:cubicBezTo>
                <a:cubicBezTo>
                  <a:pt x="-4743" y="1656565"/>
                  <a:pt x="53382" y="1586838"/>
                  <a:pt x="0" y="1339661"/>
                </a:cubicBezTo>
                <a:cubicBezTo>
                  <a:pt x="-53382" y="1092484"/>
                  <a:pt x="23089" y="1053515"/>
                  <a:pt x="0" y="832214"/>
                </a:cubicBezTo>
                <a:cubicBezTo>
                  <a:pt x="-23089" y="610913"/>
                  <a:pt x="19042" y="270190"/>
                  <a:pt x="0" y="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A2830-58E9-A879-AF48-4B129CF7FB84}"/>
              </a:ext>
            </a:extLst>
          </p:cNvPr>
          <p:cNvSpPr/>
          <p:nvPr/>
        </p:nvSpPr>
        <p:spPr>
          <a:xfrm>
            <a:off x="8307049" y="2786490"/>
            <a:ext cx="1274164" cy="3044684"/>
          </a:xfrm>
          <a:custGeom>
            <a:avLst/>
            <a:gdLst>
              <a:gd name="connsiteX0" fmla="*/ 0 w 1274164"/>
              <a:gd name="connsiteY0" fmla="*/ 0 h 3044684"/>
              <a:gd name="connsiteX1" fmla="*/ 411980 w 1274164"/>
              <a:gd name="connsiteY1" fmla="*/ 0 h 3044684"/>
              <a:gd name="connsiteX2" fmla="*/ 798476 w 1274164"/>
              <a:gd name="connsiteY2" fmla="*/ 0 h 3044684"/>
              <a:gd name="connsiteX3" fmla="*/ 1274164 w 1274164"/>
              <a:gd name="connsiteY3" fmla="*/ 0 h 3044684"/>
              <a:gd name="connsiteX4" fmla="*/ 1274164 w 1274164"/>
              <a:gd name="connsiteY4" fmla="*/ 477000 h 3044684"/>
              <a:gd name="connsiteX5" fmla="*/ 1274164 w 1274164"/>
              <a:gd name="connsiteY5" fmla="*/ 923554 h 3044684"/>
              <a:gd name="connsiteX6" fmla="*/ 1274164 w 1274164"/>
              <a:gd name="connsiteY6" fmla="*/ 1370108 h 3044684"/>
              <a:gd name="connsiteX7" fmla="*/ 1274164 w 1274164"/>
              <a:gd name="connsiteY7" fmla="*/ 1877555 h 3044684"/>
              <a:gd name="connsiteX8" fmla="*/ 1274164 w 1274164"/>
              <a:gd name="connsiteY8" fmla="*/ 2385002 h 3044684"/>
              <a:gd name="connsiteX9" fmla="*/ 1274164 w 1274164"/>
              <a:gd name="connsiteY9" fmla="*/ 3044684 h 3044684"/>
              <a:gd name="connsiteX10" fmla="*/ 874926 w 1274164"/>
              <a:gd name="connsiteY10" fmla="*/ 3044684 h 3044684"/>
              <a:gd name="connsiteX11" fmla="*/ 450205 w 1274164"/>
              <a:gd name="connsiteY11" fmla="*/ 3044684 h 3044684"/>
              <a:gd name="connsiteX12" fmla="*/ 0 w 1274164"/>
              <a:gd name="connsiteY12" fmla="*/ 3044684 h 3044684"/>
              <a:gd name="connsiteX13" fmla="*/ 0 w 1274164"/>
              <a:gd name="connsiteY13" fmla="*/ 2476343 h 3044684"/>
              <a:gd name="connsiteX14" fmla="*/ 0 w 1274164"/>
              <a:gd name="connsiteY14" fmla="*/ 1908002 h 3044684"/>
              <a:gd name="connsiteX15" fmla="*/ 0 w 1274164"/>
              <a:gd name="connsiteY15" fmla="*/ 1339661 h 3044684"/>
              <a:gd name="connsiteX16" fmla="*/ 0 w 1274164"/>
              <a:gd name="connsiteY16" fmla="*/ 832214 h 3044684"/>
              <a:gd name="connsiteX17" fmla="*/ 0 w 1274164"/>
              <a:gd name="connsiteY17" fmla="*/ 0 h 304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74164" h="3044684" extrusionOk="0">
                <a:moveTo>
                  <a:pt x="0" y="0"/>
                </a:moveTo>
                <a:cubicBezTo>
                  <a:pt x="139516" y="-7179"/>
                  <a:pt x="322667" y="11613"/>
                  <a:pt x="411980" y="0"/>
                </a:cubicBezTo>
                <a:cubicBezTo>
                  <a:pt x="501293" y="-11613"/>
                  <a:pt x="674542" y="17085"/>
                  <a:pt x="798476" y="0"/>
                </a:cubicBezTo>
                <a:cubicBezTo>
                  <a:pt x="922410" y="-17085"/>
                  <a:pt x="1072148" y="32248"/>
                  <a:pt x="1274164" y="0"/>
                </a:cubicBezTo>
                <a:cubicBezTo>
                  <a:pt x="1288231" y="189169"/>
                  <a:pt x="1229964" y="304281"/>
                  <a:pt x="1274164" y="477000"/>
                </a:cubicBezTo>
                <a:cubicBezTo>
                  <a:pt x="1318364" y="649719"/>
                  <a:pt x="1221156" y="799212"/>
                  <a:pt x="1274164" y="923554"/>
                </a:cubicBezTo>
                <a:cubicBezTo>
                  <a:pt x="1327172" y="1047896"/>
                  <a:pt x="1246040" y="1163673"/>
                  <a:pt x="1274164" y="1370108"/>
                </a:cubicBezTo>
                <a:cubicBezTo>
                  <a:pt x="1302288" y="1576543"/>
                  <a:pt x="1253962" y="1628865"/>
                  <a:pt x="1274164" y="1877555"/>
                </a:cubicBezTo>
                <a:cubicBezTo>
                  <a:pt x="1294366" y="2126245"/>
                  <a:pt x="1213924" y="2265004"/>
                  <a:pt x="1274164" y="2385002"/>
                </a:cubicBezTo>
                <a:cubicBezTo>
                  <a:pt x="1334404" y="2505000"/>
                  <a:pt x="1265528" y="2838590"/>
                  <a:pt x="1274164" y="3044684"/>
                </a:cubicBezTo>
                <a:cubicBezTo>
                  <a:pt x="1083200" y="3054783"/>
                  <a:pt x="988136" y="2999054"/>
                  <a:pt x="874926" y="3044684"/>
                </a:cubicBezTo>
                <a:cubicBezTo>
                  <a:pt x="761716" y="3090314"/>
                  <a:pt x="548329" y="3018529"/>
                  <a:pt x="450205" y="3044684"/>
                </a:cubicBezTo>
                <a:cubicBezTo>
                  <a:pt x="352081" y="3070839"/>
                  <a:pt x="140502" y="3031499"/>
                  <a:pt x="0" y="3044684"/>
                </a:cubicBezTo>
                <a:cubicBezTo>
                  <a:pt x="-29873" y="2899299"/>
                  <a:pt x="14927" y="2628122"/>
                  <a:pt x="0" y="2476343"/>
                </a:cubicBezTo>
                <a:cubicBezTo>
                  <a:pt x="-14927" y="2324564"/>
                  <a:pt x="4743" y="2159439"/>
                  <a:pt x="0" y="1908002"/>
                </a:cubicBezTo>
                <a:cubicBezTo>
                  <a:pt x="-4743" y="1656565"/>
                  <a:pt x="53382" y="1586838"/>
                  <a:pt x="0" y="1339661"/>
                </a:cubicBezTo>
                <a:cubicBezTo>
                  <a:pt x="-53382" y="1092484"/>
                  <a:pt x="23089" y="1053515"/>
                  <a:pt x="0" y="832214"/>
                </a:cubicBezTo>
                <a:cubicBezTo>
                  <a:pt x="-23089" y="610913"/>
                  <a:pt x="19042" y="270190"/>
                  <a:pt x="0" y="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3850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7F2D-9E09-89D2-D866-E9DA971B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Distribution-Aware Prompt Tuning</a:t>
            </a:r>
            <a:endParaRPr lang="en-KR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72ACC53-C3DE-6A40-6F4A-E0B2F79E7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159" y="1825625"/>
            <a:ext cx="9201682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E3995-2EBB-401E-8357-EB9489243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68A4C-562C-B363-0A93-BD502B4C3996}"/>
              </a:ext>
            </a:extLst>
          </p:cNvPr>
          <p:cNvSpPr txBox="1"/>
          <p:nvPr/>
        </p:nvSpPr>
        <p:spPr>
          <a:xfrm>
            <a:off x="2823862" y="6504854"/>
            <a:ext cx="690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[ICCV23] Distribution-Aware Prompt Tuning for Vision-Language Models</a:t>
            </a:r>
          </a:p>
          <a:p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24492-345D-8099-A93D-3108335015AF}"/>
              </a:ext>
            </a:extLst>
          </p:cNvPr>
          <p:cNvSpPr txBox="1"/>
          <p:nvPr/>
        </p:nvSpPr>
        <p:spPr>
          <a:xfrm>
            <a:off x="6942337" y="2743200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Cat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02C9A-1DA0-7DE7-0326-90FEF7E1F415}"/>
              </a:ext>
            </a:extLst>
          </p:cNvPr>
          <p:cNvSpPr txBox="1"/>
          <p:nvPr/>
        </p:nvSpPr>
        <p:spPr>
          <a:xfrm>
            <a:off x="6809923" y="3001813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Dog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5A21B-772C-E6BD-A3D8-C3F6AEDBA669}"/>
              </a:ext>
            </a:extLst>
          </p:cNvPr>
          <p:cNvSpPr txBox="1"/>
          <p:nvPr/>
        </p:nvSpPr>
        <p:spPr>
          <a:xfrm>
            <a:off x="10131480" y="2652255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Cat</a:t>
            </a:r>
            <a:endParaRPr lang="en-KR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A83A4-72D5-FC1B-7BBF-EE5E32D98908}"/>
              </a:ext>
            </a:extLst>
          </p:cNvPr>
          <p:cNvSpPr txBox="1"/>
          <p:nvPr/>
        </p:nvSpPr>
        <p:spPr>
          <a:xfrm>
            <a:off x="9488152" y="3059668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Dog</a:t>
            </a:r>
            <a:endParaRPr lang="en-KR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4263D-9711-824E-7D64-98AEBFF1C617}"/>
              </a:ext>
            </a:extLst>
          </p:cNvPr>
          <p:cNvSpPr txBox="1"/>
          <p:nvPr/>
        </p:nvSpPr>
        <p:spPr>
          <a:xfrm>
            <a:off x="10077665" y="1954761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58D201-F4A0-8DC6-F894-25B39286789F}"/>
              </a:ext>
            </a:extLst>
          </p:cNvPr>
          <p:cNvSpPr txBox="1"/>
          <p:nvPr/>
        </p:nvSpPr>
        <p:spPr>
          <a:xfrm>
            <a:off x="8787070" y="2253753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Ship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D2CA6-8F47-47D4-9656-53ECCA8C5280}"/>
              </a:ext>
            </a:extLst>
          </p:cNvPr>
          <p:cNvSpPr txBox="1"/>
          <p:nvPr/>
        </p:nvSpPr>
        <p:spPr>
          <a:xfrm>
            <a:off x="7357064" y="2115255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90BBF-1D5A-97AE-53D9-8EA9DCBAFF33}"/>
              </a:ext>
            </a:extLst>
          </p:cNvPr>
          <p:cNvSpPr txBox="1"/>
          <p:nvPr/>
        </p:nvSpPr>
        <p:spPr>
          <a:xfrm>
            <a:off x="6112258" y="2301703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Ship</a:t>
            </a:r>
            <a:endParaRPr lang="en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AA719-CAB9-C1FC-3F7B-CF0BA577A70F}"/>
              </a:ext>
            </a:extLst>
          </p:cNvPr>
          <p:cNvSpPr txBox="1"/>
          <p:nvPr/>
        </p:nvSpPr>
        <p:spPr>
          <a:xfrm>
            <a:off x="10857297" y="2396691"/>
            <a:ext cx="83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Inter VAR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5D3EA0-F770-A46A-B905-30B641DD2BE0}"/>
              </a:ext>
            </a:extLst>
          </p:cNvPr>
          <p:cNvSpPr txBox="1"/>
          <p:nvPr/>
        </p:nvSpPr>
        <p:spPr>
          <a:xfrm>
            <a:off x="10866923" y="4779367"/>
            <a:ext cx="83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Intra VAR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37E986-27E1-3478-D91C-EF5B46367C04}"/>
              </a:ext>
            </a:extLst>
          </p:cNvPr>
          <p:cNvCxnSpPr>
            <a:cxnSpLocks/>
          </p:cNvCxnSpPr>
          <p:nvPr/>
        </p:nvCxnSpPr>
        <p:spPr>
          <a:xfrm flipV="1">
            <a:off x="11694695" y="2324093"/>
            <a:ext cx="0" cy="7355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4BB969-BA6A-7253-5BAC-F1B4E225CEC8}"/>
              </a:ext>
            </a:extLst>
          </p:cNvPr>
          <p:cNvCxnSpPr>
            <a:cxnSpLocks/>
          </p:cNvCxnSpPr>
          <p:nvPr/>
        </p:nvCxnSpPr>
        <p:spPr>
          <a:xfrm>
            <a:off x="11704321" y="4697128"/>
            <a:ext cx="0" cy="6845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3F19D6-0F1B-4BE1-EDD8-4FC76B9A26F8}"/>
              </a:ext>
            </a:extLst>
          </p:cNvPr>
          <p:cNvSpPr/>
          <p:nvPr/>
        </p:nvSpPr>
        <p:spPr>
          <a:xfrm>
            <a:off x="5546360" y="3848107"/>
            <a:ext cx="6645639" cy="2508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837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1FAE2-8561-F0C3-A303-5CA19DC9E270}"/>
              </a:ext>
            </a:extLst>
          </p:cNvPr>
          <p:cNvSpPr txBox="1"/>
          <p:nvPr/>
        </p:nvSpPr>
        <p:spPr>
          <a:xfrm>
            <a:off x="3879351" y="6500712"/>
            <a:ext cx="7707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600" dirty="0">
                <a:solidFill>
                  <a:schemeClr val="bg1"/>
                </a:solidFill>
              </a:rPr>
              <a:t>[ICCV23]</a:t>
            </a:r>
            <a:r>
              <a:rPr lang="en-US" sz="1600" dirty="0">
                <a:solidFill>
                  <a:schemeClr val="bg1"/>
                </a:solidFill>
              </a:rPr>
              <a:t> Open-Vocabulary Video Question Answering</a:t>
            </a:r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CDDA85-425E-41B2-D698-4A02C9BAD2B0}"/>
              </a:ext>
            </a:extLst>
          </p:cNvPr>
          <p:cNvSpPr txBox="1">
            <a:spLocks/>
          </p:cNvSpPr>
          <p:nvPr/>
        </p:nvSpPr>
        <p:spPr>
          <a:xfrm>
            <a:off x="393165" y="133922"/>
            <a:ext cx="11194178" cy="1300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ore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 Question Answering</a:t>
            </a:r>
            <a:endParaRPr kumimoji="1" lang="en-US" altLang="ko-Kore-KR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EE774-D7B3-25BB-0B20-E9EDD8AB5EDA}"/>
              </a:ext>
            </a:extLst>
          </p:cNvPr>
          <p:cNvSpPr txBox="1"/>
          <p:nvPr/>
        </p:nvSpPr>
        <p:spPr>
          <a:xfrm>
            <a:off x="498911" y="5049674"/>
            <a:ext cx="6143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New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Label smoothing by GNNs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/>
              <a:t>Vision-Language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dirty="0">
                <a:solidFill>
                  <a:srgbClr val="FF0000"/>
                </a:solidFill>
              </a:rPr>
              <a:t>Cross-Modal Encoder thanks to Transformers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B2B1A-9D04-CCD2-4E08-A755EC29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7" y="655297"/>
            <a:ext cx="6411164" cy="4005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B02ADD-0D8A-E34B-34D3-85591314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71" y="250785"/>
            <a:ext cx="5493330" cy="57222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99501C-9188-E9B2-F85F-0EA6233B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217BA3-6461-F418-05D1-DA91B6953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5220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CF41D72-1351-AB7C-B6B2-B0FB49BC4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9858"/>
            <a:ext cx="8958649" cy="35305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7B84C9-186C-12A9-B725-7A752932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lt"/>
              </a:rPr>
              <a:t>Video QA</a:t>
            </a:r>
            <a:endParaRPr lang="ko-KR" altLang="en-US" b="1" dirty="0">
              <a:latin typeface="+mn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24E837-D071-7A73-7BE2-98496BD85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215EF-72E5-F4EF-9320-9ACF9B05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ore-KR" altLang="en-US"/>
              <a:t>29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A16FB2-00B3-2628-4AD2-99117DC46EED}"/>
              </a:ext>
            </a:extLst>
          </p:cNvPr>
          <p:cNvSpPr txBox="1"/>
          <p:nvPr/>
        </p:nvSpPr>
        <p:spPr>
          <a:xfrm>
            <a:off x="609600" y="1608083"/>
            <a:ext cx="32172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Downstream tasks</a:t>
            </a:r>
            <a:r>
              <a:rPr lang="ko-KR" altLang="en-US" sz="3000" b="1" dirty="0"/>
              <a:t> </a:t>
            </a:r>
            <a:endParaRPr lang="en-US" altLang="ko-KR" sz="3000" b="1" dirty="0"/>
          </a:p>
          <a:p>
            <a:r>
              <a:rPr lang="ko-KR" altLang="en-US" sz="2000" b="1" dirty="0"/>
              <a:t>  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Video question answering</a:t>
            </a:r>
            <a:endParaRPr lang="en-KR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CAB27-0F61-D5A3-50D1-DC48D84D97F6}"/>
              </a:ext>
            </a:extLst>
          </p:cNvPr>
          <p:cNvSpPr txBox="1"/>
          <p:nvPr/>
        </p:nvSpPr>
        <p:spPr>
          <a:xfrm>
            <a:off x="9045400" y="2469857"/>
            <a:ext cx="2888098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500" dirty="0"/>
              <a:t>Dataset: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KR" sz="2500" dirty="0"/>
              <a:t>TGIF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KR" sz="2500" dirty="0"/>
              <a:t>MSVD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500" dirty="0"/>
              <a:t>Evaluation metric: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KR" sz="2500" dirty="0"/>
              <a:t>Accuracy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09162-8F42-4054-6572-95E3BB800144}"/>
              </a:ext>
            </a:extLst>
          </p:cNvPr>
          <p:cNvSpPr txBox="1"/>
          <p:nvPr/>
        </p:nvSpPr>
        <p:spPr>
          <a:xfrm>
            <a:off x="669575" y="6463554"/>
            <a:ext cx="8715130" cy="27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</a:rPr>
              <a:t>Jie</a:t>
            </a:r>
            <a:r>
              <a:rPr lang="en-US" sz="1200" dirty="0">
                <a:solidFill>
                  <a:schemeClr val="bg1"/>
                </a:solidFill>
              </a:rPr>
              <a:t> Lei et al. TVQA: Localized, Compositional Video Question Answering. EMNLP, 2018.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5A7E-C3DD-26E5-8F27-024F78354B0B}"/>
              </a:ext>
            </a:extLst>
          </p:cNvPr>
          <p:cNvSpPr txBox="1"/>
          <p:nvPr/>
        </p:nvSpPr>
        <p:spPr>
          <a:xfrm>
            <a:off x="1606252" y="5525342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chemeClr val="accent2">
                    <a:lumMod val="75000"/>
                  </a:schemeClr>
                </a:solidFill>
              </a:rPr>
              <a:t>Temporal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D9CE0-BBEF-C5E6-F753-F7770760F7DE}"/>
              </a:ext>
            </a:extLst>
          </p:cNvPr>
          <p:cNvSpPr txBox="1"/>
          <p:nvPr/>
        </p:nvSpPr>
        <p:spPr>
          <a:xfrm>
            <a:off x="5027140" y="4863614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Causal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BC25F-59A2-7875-6A46-EB64F8552BCC}"/>
              </a:ext>
            </a:extLst>
          </p:cNvPr>
          <p:cNvSpPr txBox="1"/>
          <p:nvPr/>
        </p:nvSpPr>
        <p:spPr>
          <a:xfrm>
            <a:off x="7487943" y="5427213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C00000"/>
                </a:solidFill>
              </a:rPr>
              <a:t>Descriptive </a:t>
            </a:r>
          </a:p>
        </p:txBody>
      </p:sp>
    </p:spTree>
    <p:extLst>
      <p:ext uri="{BB962C8B-B14F-4D97-AF65-F5344CB8AC3E}">
        <p14:creationId xmlns:p14="http://schemas.microsoft.com/office/powerpoint/2010/main" val="1098530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B86F-51E4-CB42-BD15-1BE34C36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67413-B897-0BF9-51D5-EC2DC58C6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70F38-074C-3647-BA42-4A17E1C7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4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and Evaluation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5D465-A779-9042-BFC4-19ADCFB9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7322"/>
            <a:ext cx="10972800" cy="4757980"/>
          </a:xfrm>
        </p:spPr>
        <p:txBody>
          <a:bodyPr>
            <a:normAutofit/>
          </a:bodyPr>
          <a:lstStyle/>
          <a:p>
            <a:r>
              <a:rPr lang="en-US" sz="2800" dirty="0"/>
              <a:t>Rule? Resources?</a:t>
            </a:r>
          </a:p>
          <a:p>
            <a:pPr lvl="1"/>
            <a:r>
              <a:rPr lang="en-US" sz="2400" dirty="0"/>
              <a:t>Computing resource: </a:t>
            </a:r>
            <a:r>
              <a:rPr lang="en-US" sz="2400" dirty="0" err="1"/>
              <a:t>Colab</a:t>
            </a:r>
            <a:r>
              <a:rPr lang="en-US" sz="2400" dirty="0"/>
              <a:t>/AWS/local GPU Servers (default: </a:t>
            </a:r>
            <a:r>
              <a:rPr lang="en-US" sz="2400" dirty="0" err="1"/>
              <a:t>colab</a:t>
            </a:r>
            <a:r>
              <a:rPr lang="en-US" sz="2400" dirty="0"/>
              <a:t> pro)</a:t>
            </a:r>
          </a:p>
          <a:p>
            <a:r>
              <a:rPr lang="en-US" sz="2800" dirty="0"/>
              <a:t>Evaluation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Absolute Grading</a:t>
            </a:r>
          </a:p>
          <a:p>
            <a:pPr lvl="1"/>
            <a:r>
              <a:rPr lang="en-US" sz="2400" dirty="0"/>
              <a:t>We do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expect the state-of-the-art performance</a:t>
            </a:r>
          </a:p>
          <a:p>
            <a:pPr lvl="1"/>
            <a:r>
              <a:rPr lang="en-US" sz="2400" dirty="0"/>
              <a:t>We expect you to learn how to design an AI project and develop an AI algorithm.</a:t>
            </a:r>
          </a:p>
          <a:p>
            <a:pPr lvl="1"/>
            <a:r>
              <a:rPr lang="en-US" sz="2400" dirty="0"/>
              <a:t>It includes motivations, related works, methods (formulation, architecture), experiments (data preparation, hyperparameter tuning, quantitative/qualitative experimental results), discussion &amp; future direction.</a:t>
            </a:r>
            <a:endParaRPr lang="en-US" sz="2800" dirty="0"/>
          </a:p>
          <a:p>
            <a:endParaRPr lang="en-US" sz="2800" dirty="0"/>
          </a:p>
          <a:p>
            <a:pPr lvl="1"/>
            <a:endParaRPr lang="en-US" sz="2400" dirty="0">
              <a:hlinkClick r:id="rId3"/>
            </a:endParaRPr>
          </a:p>
          <a:p>
            <a:pPr lvl="1"/>
            <a:endParaRPr lang="en-KR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1CB9A-93EC-6547-9676-6E95EBA2A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2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474A-C2AD-4B46-8F55-A7624A89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Computing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C09D8-DEFB-B642-B9C0-4A9ADEC64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KR" dirty="0"/>
              <a:t>Colab/Colab Pro/Colab Pro+/your own GPUs/AWS</a:t>
            </a:r>
          </a:p>
          <a:p>
            <a:r>
              <a:rPr lang="en-KR" dirty="0"/>
              <a:t>Describe your computing resources and reformulate your problem managable</a:t>
            </a:r>
          </a:p>
          <a:p>
            <a:endParaRPr lang="en-KR" dirty="0"/>
          </a:p>
          <a:p>
            <a:r>
              <a:rPr lang="en-KR" dirty="0"/>
              <a:t>Colab Pro $10/month </a:t>
            </a:r>
          </a:p>
          <a:p>
            <a:r>
              <a:rPr lang="en-KR" dirty="0"/>
              <a:t>Colab Pro+ $50/month</a:t>
            </a:r>
          </a:p>
          <a:p>
            <a:pPr marL="0" indent="0">
              <a:buNone/>
            </a:pPr>
            <a:r>
              <a:rPr lang="en-KR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FE14B-0140-EF41-A369-FDE99C6FE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6F161-BD5A-8647-BDA3-2D43CABD4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04" b="4814"/>
          <a:stretch/>
        </p:blipFill>
        <p:spPr>
          <a:xfrm>
            <a:off x="6096000" y="3228154"/>
            <a:ext cx="5616497" cy="30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Evaluation:</a:t>
            </a:r>
            <a:r>
              <a:rPr lang="en-US" altLang="ko-KR" dirty="0" err="1"/>
              <a:t>report</a:t>
            </a:r>
            <a:r>
              <a:rPr lang="en-US" altLang="ko-KR" dirty="0"/>
              <a:t> (tentative)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B35D465-A779-9042-BFC4-19ADCFB9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7322"/>
            <a:ext cx="10972800" cy="4757980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Evaluation (2024) – KOR or ENG</a:t>
            </a:r>
          </a:p>
          <a:p>
            <a:pPr lvl="1"/>
            <a:r>
              <a:rPr lang="en-US" sz="2400" dirty="0"/>
              <a:t>basic points (overall) (2): length (0.5), format (0.5), clarity of writing (1)</a:t>
            </a:r>
          </a:p>
          <a:p>
            <a:pPr lvl="1"/>
            <a:r>
              <a:rPr lang="en-US" sz="2400" dirty="0"/>
              <a:t>Introduction (5): motivation (2), problem definition (2), concise description of contribution (1)</a:t>
            </a:r>
          </a:p>
          <a:p>
            <a:pPr lvl="1"/>
            <a:r>
              <a:rPr lang="en-US" sz="2400" dirty="0"/>
              <a:t>Methods (5): significance/novelty (2), figure (1), reproducibility (2)-algorithm</a:t>
            </a:r>
            <a:endParaRPr lang="en-US" sz="2000" dirty="0"/>
          </a:p>
          <a:p>
            <a:pPr lvl="1"/>
            <a:r>
              <a:rPr lang="en-US" sz="2400" dirty="0"/>
              <a:t>Experiments (7): dataset (1), computer resource (CPU,GPU, OS, </a:t>
            </a:r>
            <a:r>
              <a:rPr lang="en-US" sz="2400" dirty="0" err="1"/>
              <a:t>pytorch</a:t>
            </a:r>
            <a:r>
              <a:rPr lang="en-US" sz="2400" dirty="0"/>
              <a:t> etc.) &amp; experimental design (1), quantitative results (1), qualitative results (1), Figures (plots)/Tables and their analysis (2), discussion why the proposed method is successful or unsuccessful (1) </a:t>
            </a:r>
          </a:p>
          <a:p>
            <a:pPr lvl="1"/>
            <a:r>
              <a:rPr lang="en-US" sz="2400" dirty="0"/>
              <a:t>Future direction (1).</a:t>
            </a:r>
          </a:p>
          <a:p>
            <a:pPr lvl="1"/>
            <a:r>
              <a:rPr lang="en-US" sz="2400" dirty="0" err="1"/>
              <a:t>Github</a:t>
            </a:r>
            <a:r>
              <a:rPr lang="en-US" sz="2400" dirty="0"/>
              <a:t> history (2)</a:t>
            </a:r>
          </a:p>
          <a:p>
            <a:pPr lvl="1"/>
            <a:r>
              <a:rPr lang="en-US" sz="2400" dirty="0"/>
              <a:t>Overleaf history (2)</a:t>
            </a:r>
          </a:p>
          <a:p>
            <a:pPr lvl="1"/>
            <a:r>
              <a:rPr lang="en-US" sz="2400" strike="sngStrike" dirty="0"/>
              <a:t>(Bonus+1) pre-trained foundation models beyond ImageNet-pretrained CNNs (distillation, adaption, pseudo-labeling, baseline etc.), CLIP, BERT, </a:t>
            </a:r>
            <a:r>
              <a:rPr lang="en-US" sz="2400" strike="sngStrike" dirty="0" err="1"/>
              <a:t>RoBERTa</a:t>
            </a:r>
            <a:endParaRPr lang="en-US" sz="2800" strike="sngStrike" dirty="0"/>
          </a:p>
          <a:p>
            <a:endParaRPr lang="en-US" sz="2800" dirty="0"/>
          </a:p>
          <a:p>
            <a:pPr lvl="1"/>
            <a:endParaRPr lang="en-US" sz="2400" dirty="0">
              <a:hlinkClick r:id="rId3"/>
            </a:endParaRPr>
          </a:p>
          <a:p>
            <a:pPr lvl="1"/>
            <a:endParaRPr lang="en-KR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1CB9A-93EC-6547-9676-6E95EBA2A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6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03AF-A9D7-3E47-ABD9-CAE36B8E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Good Examples for your final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C6B1A-A1EB-DC48-8CC6-0E7002F1A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0776"/>
            <a:ext cx="10649803" cy="673117"/>
          </a:xfrm>
        </p:spPr>
        <p:txBody>
          <a:bodyPr>
            <a:normAutofit lnSpcReduction="10000"/>
          </a:bodyPr>
          <a:lstStyle/>
          <a:p>
            <a:r>
              <a:rPr lang="en-KR" dirty="0"/>
              <a:t>Please check papers from top-tier AI conferences</a:t>
            </a:r>
          </a:p>
          <a:p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36BCA-87BD-404E-9386-1B4638F1C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4312B-9A03-9649-9E3F-180809C2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64" y="2400820"/>
            <a:ext cx="2724322" cy="3451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A5E7FD-AB2F-0840-9C8C-65BA566BF3B3}"/>
              </a:ext>
            </a:extLst>
          </p:cNvPr>
          <p:cNvSpPr txBox="1"/>
          <p:nvPr/>
        </p:nvSpPr>
        <p:spPr>
          <a:xfrm>
            <a:off x="3517205" y="5927004"/>
            <a:ext cx="161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NeurIPS 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872EA-31D1-1947-B25A-87B14DBB42F5}"/>
              </a:ext>
            </a:extLst>
          </p:cNvPr>
          <p:cNvSpPr txBox="1"/>
          <p:nvPr/>
        </p:nvSpPr>
        <p:spPr>
          <a:xfrm>
            <a:off x="876607" y="5927004"/>
            <a:ext cx="161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NeurIPS 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EFF8D-A96D-F741-B563-B87D7E9D7CE6}"/>
              </a:ext>
            </a:extLst>
          </p:cNvPr>
          <p:cNvSpPr txBox="1"/>
          <p:nvPr/>
        </p:nvSpPr>
        <p:spPr>
          <a:xfrm>
            <a:off x="6413395" y="5955299"/>
            <a:ext cx="161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AAAI 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EA0BD7-68B5-9A4D-BAB3-BC893E98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795" y="2483892"/>
            <a:ext cx="2780290" cy="3598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3A8AD6-D038-C04B-9123-D2C289C0F432}"/>
              </a:ext>
            </a:extLst>
          </p:cNvPr>
          <p:cNvSpPr txBox="1"/>
          <p:nvPr/>
        </p:nvSpPr>
        <p:spPr>
          <a:xfrm>
            <a:off x="9320722" y="5956838"/>
            <a:ext cx="161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CVPR 21 (Oral)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A6A17-6935-AAF3-2E2B-CE39023D8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76" y="2483892"/>
            <a:ext cx="2709660" cy="33424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955993-3E0D-E74D-0801-3775F92B2F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09" t="5833" r="10740" b="8078"/>
          <a:stretch/>
        </p:blipFill>
        <p:spPr>
          <a:xfrm>
            <a:off x="3244309" y="2455597"/>
            <a:ext cx="2367109" cy="33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8E40-F617-724F-A269-7EE8F5CD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Foundation Models</a:t>
            </a:r>
            <a:br>
              <a:rPr lang="en-US" dirty="0"/>
            </a:br>
            <a:r>
              <a:rPr lang="en-US" dirty="0"/>
              <a:t>CLIP: Connecting Text and Images</a:t>
            </a:r>
            <a:endParaRPr lang="en-K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8E38-BA25-4046-92FD-5DCB0041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DA229B-6D99-9D43-85CE-B97DD971C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816545"/>
            <a:ext cx="10972800" cy="43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3EF13-35CE-5E4B-AA7A-CA0B577D1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89713-1DF0-0C47-96D0-B7F27A89F1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1925"/>
            <a:ext cx="6096000" cy="447675"/>
          </a:xfrm>
        </p:spPr>
        <p:txBody>
          <a:bodyPr>
            <a:noAutofit/>
          </a:bodyPr>
          <a:lstStyle/>
          <a:p>
            <a:r>
              <a:rPr lang="en-US" sz="3200" dirty="0"/>
              <a:t>CLIP: Connecting Text and Images</a:t>
            </a:r>
            <a:endParaRPr lang="en-KR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7F3F4-2C0A-A14B-AE15-27CD253EF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1" y="101600"/>
            <a:ext cx="5481788" cy="61337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9EBE8D-EC8B-5F47-8C45-2F4DFCACC277}"/>
              </a:ext>
            </a:extLst>
          </p:cNvPr>
          <p:cNvSpPr txBox="1">
            <a:spLocks/>
          </p:cNvSpPr>
          <p:nvPr/>
        </p:nvSpPr>
        <p:spPr>
          <a:xfrm>
            <a:off x="236220" y="1767840"/>
            <a:ext cx="5661660" cy="4467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940B24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940B24"/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940B24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940B24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940B24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CLIP which efficiently learns visual concepts from natural language supervision. </a:t>
            </a:r>
          </a:p>
          <a:p>
            <a:r>
              <a:rPr lang="en-US" sz="2800"/>
              <a:t>CLIP can be applied to any visual classification benchmark by simply providing the names of the visual categories to be recognized, similar to the “zero-shot” capabilities of GPT-2 and GPT-3.</a:t>
            </a:r>
            <a:endParaRPr lang="en-KR" sz="2800" dirty="0"/>
          </a:p>
        </p:txBody>
      </p:sp>
    </p:spTree>
    <p:extLst>
      <p:ext uri="{BB962C8B-B14F-4D97-AF65-F5344CB8AC3E}">
        <p14:creationId xmlns:p14="http://schemas.microsoft.com/office/powerpoint/2010/main" val="230009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F6AC3B-6C87-DD40-918B-6CB4D0FBD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29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DF1A7-6711-ED44-9342-380180AA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9" y="342318"/>
            <a:ext cx="12192000" cy="2878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F51C35-AB21-A543-A100-A44D4A231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" y="3220985"/>
            <a:ext cx="12192000" cy="30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00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14182</TotalTime>
  <Words>1183</Words>
  <Application>Microsoft Macintosh PowerPoint</Application>
  <PresentationFormat>Widescreen</PresentationFormat>
  <Paragraphs>204</Paragraphs>
  <Slides>29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Bitter</vt:lpstr>
      <vt:lpstr>맑은 고딕</vt:lpstr>
      <vt:lpstr>NanumGothic</vt:lpstr>
      <vt:lpstr>San-serif</vt:lpstr>
      <vt:lpstr>Arial</vt:lpstr>
      <vt:lpstr>Calibri</vt:lpstr>
      <vt:lpstr>Calibri Light</vt:lpstr>
      <vt:lpstr>Office Theme</vt:lpstr>
      <vt:lpstr>Office 테마</vt:lpstr>
      <vt:lpstr>PowerPoint Presentation</vt:lpstr>
      <vt:lpstr>Agenda</vt:lpstr>
      <vt:lpstr>Rule and Evaluation</vt:lpstr>
      <vt:lpstr>Computing resources</vt:lpstr>
      <vt:lpstr>Evaluation:report (tentative)</vt:lpstr>
      <vt:lpstr>Good Examples for your final report</vt:lpstr>
      <vt:lpstr>Foundation Models CLIP: Connecting Text and Images</vt:lpstr>
      <vt:lpstr>CLIP: Connecting Text and Images</vt:lpstr>
      <vt:lpstr>PowerPoint Presentation</vt:lpstr>
      <vt:lpstr>PowerPoint Presentation</vt:lpstr>
      <vt:lpstr>Scene understanding Scene graph generation</vt:lpstr>
      <vt:lpstr>Scene understanding and object detection</vt:lpstr>
      <vt:lpstr>PowerPoint Presentation</vt:lpstr>
      <vt:lpstr>물체 탐지 강의 (데이터 과학원)</vt:lpstr>
      <vt:lpstr>초거대 AI + 장면이해? Latent space alignment</vt:lpstr>
      <vt:lpstr>초거대 AI + 장면이해?</vt:lpstr>
      <vt:lpstr>Examples: MLV top-tier conference papers (2023)</vt:lpstr>
      <vt:lpstr>Examples: MLV top-tier conference papers (2024)</vt:lpstr>
      <vt:lpstr>Foundation Models (기초모델)</vt:lpstr>
      <vt:lpstr>초거대 AI: Foundation Models</vt:lpstr>
      <vt:lpstr>Contrastive Learning (CLIP)</vt:lpstr>
      <vt:lpstr>Prompt Learning (CoOp)</vt:lpstr>
      <vt:lpstr>CoCoOp</vt:lpstr>
      <vt:lpstr>Our Observation</vt:lpstr>
      <vt:lpstr>Read-only Prompt Optimization</vt:lpstr>
      <vt:lpstr>Distribution-Aware Prompt Tuning</vt:lpstr>
      <vt:lpstr>PowerPoint Presentation</vt:lpstr>
      <vt:lpstr>Video QA</vt:lpstr>
      <vt:lpstr>Questions?</vt:lpstr>
    </vt:vector>
  </TitlesOfParts>
  <Company>UW-Madison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Hyunwoo Kim</dc:creator>
  <cp:lastModifiedBy>Hyunwoo Kim</cp:lastModifiedBy>
  <cp:revision>238</cp:revision>
  <dcterms:created xsi:type="dcterms:W3CDTF">2019-02-24T13:54:23Z</dcterms:created>
  <dcterms:modified xsi:type="dcterms:W3CDTF">2024-11-21T03:48:49Z</dcterms:modified>
</cp:coreProperties>
</file>